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  <p:sldMasterId id="2147483672" r:id="rId4"/>
  </p:sldMasterIdLst>
  <p:notesMasterIdLst>
    <p:notesMasterId r:id="rId114"/>
  </p:notesMasterIdLst>
  <p:sldIdLst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411" r:id="rId20"/>
    <p:sldId id="354" r:id="rId21"/>
    <p:sldId id="355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8" r:id="rId62"/>
    <p:sldId id="409" r:id="rId63"/>
    <p:sldId id="410" r:id="rId64"/>
    <p:sldId id="412" r:id="rId65"/>
    <p:sldId id="259" r:id="rId66"/>
    <p:sldId id="261" r:id="rId67"/>
    <p:sldId id="271" r:id="rId68"/>
    <p:sldId id="272" r:id="rId69"/>
    <p:sldId id="273" r:id="rId70"/>
    <p:sldId id="274" r:id="rId71"/>
    <p:sldId id="275" r:id="rId72"/>
    <p:sldId id="276" r:id="rId73"/>
    <p:sldId id="311" r:id="rId74"/>
    <p:sldId id="277" r:id="rId75"/>
    <p:sldId id="335" r:id="rId76"/>
    <p:sldId id="336" r:id="rId77"/>
    <p:sldId id="278" r:id="rId78"/>
    <p:sldId id="283" r:id="rId79"/>
    <p:sldId id="284" r:id="rId80"/>
    <p:sldId id="285" r:id="rId81"/>
    <p:sldId id="286" r:id="rId82"/>
    <p:sldId id="287" r:id="rId83"/>
    <p:sldId id="288" r:id="rId84"/>
    <p:sldId id="279" r:id="rId85"/>
    <p:sldId id="280" r:id="rId86"/>
    <p:sldId id="281" r:id="rId87"/>
    <p:sldId id="303" r:id="rId88"/>
    <p:sldId id="282" r:id="rId89"/>
    <p:sldId id="289" r:id="rId90"/>
    <p:sldId id="302" r:id="rId91"/>
    <p:sldId id="304" r:id="rId92"/>
    <p:sldId id="290" r:id="rId93"/>
    <p:sldId id="291" r:id="rId94"/>
    <p:sldId id="292" r:id="rId95"/>
    <p:sldId id="293" r:id="rId96"/>
    <p:sldId id="294" r:id="rId97"/>
    <p:sldId id="295" r:id="rId98"/>
    <p:sldId id="296" r:id="rId99"/>
    <p:sldId id="297" r:id="rId100"/>
    <p:sldId id="298" r:id="rId101"/>
    <p:sldId id="299" r:id="rId102"/>
    <p:sldId id="300" r:id="rId103"/>
    <p:sldId id="307" r:id="rId104"/>
    <p:sldId id="337" r:id="rId105"/>
    <p:sldId id="334" r:id="rId106"/>
    <p:sldId id="328" r:id="rId107"/>
    <p:sldId id="329" r:id="rId108"/>
    <p:sldId id="330" r:id="rId109"/>
    <p:sldId id="331" r:id="rId110"/>
    <p:sldId id="332" r:id="rId111"/>
    <p:sldId id="333" r:id="rId112"/>
    <p:sldId id="308" r:id="rId1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92832F5-EA01-48E5-B403-87E193F50680}">
          <p14:sldIdLst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411"/>
            <p14:sldId id="354"/>
            <p14:sldId id="355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8"/>
            <p14:sldId id="409"/>
            <p14:sldId id="410"/>
            <p14:sldId id="412"/>
            <p14:sldId id="259"/>
          </p14:sldIdLst>
        </p14:section>
        <p14:section name="專案概觀" id="{087866C3-7028-482C-8D34-6BF5363FBD75}">
          <p14:sldIdLst>
            <p14:sldId id="261"/>
          </p14:sldIdLst>
        </p14:section>
        <p14:section name="狀態更新" id="{521DEF98-8796-4632-831A-16252E9A6054}">
          <p14:sldIdLst>
            <p14:sldId id="271"/>
            <p14:sldId id="272"/>
            <p14:sldId id="273"/>
            <p14:sldId id="274"/>
            <p14:sldId id="275"/>
            <p14:sldId id="276"/>
            <p14:sldId id="311"/>
            <p14:sldId id="277"/>
            <p14:sldId id="335"/>
            <p14:sldId id="336"/>
            <p14:sldId id="278"/>
            <p14:sldId id="283"/>
            <p14:sldId id="284"/>
            <p14:sldId id="285"/>
            <p14:sldId id="286"/>
            <p14:sldId id="287"/>
            <p14:sldId id="288"/>
            <p14:sldId id="279"/>
            <p14:sldId id="280"/>
            <p14:sldId id="281"/>
            <p14:sldId id="303"/>
            <p14:sldId id="282"/>
            <p14:sldId id="289"/>
            <p14:sldId id="302"/>
            <p14:sldId id="304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7"/>
            <p14:sldId id="337"/>
            <p14:sldId id="334"/>
            <p14:sldId id="328"/>
            <p14:sldId id="329"/>
            <p14:sldId id="330"/>
            <p14:sldId id="331"/>
            <p14:sldId id="332"/>
            <p14:sldId id="333"/>
            <p14:sldId id="308"/>
          </p14:sldIdLst>
        </p14:section>
        <p14:section name="時刻表" id="{CF24EBA6-C924-424D-AC31-A4B9992A87E0}">
          <p14:sldIdLst/>
        </p14:section>
        <p14:section name="下一步和交辦事項" id="{C24C98EC-938D-4034-8DB8-5E8DBF16E3CB}">
          <p14:sldIdLst/>
        </p14:section>
        <p14:section name="附錄" id="{E35CCD6A-2288-476E-BC93-C75323AE1F3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06EA"/>
    <a:srgbClr val="009900"/>
    <a:srgbClr val="FFFFCC"/>
    <a:srgbClr val="FFFF99"/>
    <a:srgbClr val="FFFA00"/>
    <a:srgbClr val="F8DB2A"/>
    <a:srgbClr val="FFFF5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2" autoAdjust="0"/>
    <p:restoredTop sz="88182" autoAdjust="0"/>
  </p:normalViewPr>
  <p:slideViewPr>
    <p:cSldViewPr>
      <p:cViewPr>
        <p:scale>
          <a:sx n="55" d="100"/>
          <a:sy n="55" d="100"/>
        </p:scale>
        <p:origin x="-1524" y="-258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2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9.xml"/><Relationship Id="rId2" Type="http://schemas.openxmlformats.org/officeDocument/2006/relationships/slide" Target="slides/slide33.xml"/><Relationship Id="rId1" Type="http://schemas.openxmlformats.org/officeDocument/2006/relationships/slide" Target="slides/slide22.xml"/><Relationship Id="rId5" Type="http://schemas.openxmlformats.org/officeDocument/2006/relationships/slide" Target="slides/slide56.xml"/><Relationship Id="rId4" Type="http://schemas.openxmlformats.org/officeDocument/2006/relationships/slide" Target="slides/slide4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7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6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509EB-7924-41FC-A613-C067F5CC42AB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9337952A-F0B6-495A-9550-FE893A0F1653}">
      <dgm:prSet phldrT="[文字]"/>
      <dgm:spPr/>
      <dgm:t>
        <a:bodyPr/>
        <a:lstStyle/>
        <a:p>
          <a:r>
            <a:rPr lang="zh-TW" altLang="en-US" b="1" dirty="0" smtClean="0"/>
            <a:t>傾聽</a:t>
          </a:r>
          <a:endParaRPr lang="zh-TW" altLang="en-US" b="1" dirty="0"/>
        </a:p>
      </dgm:t>
    </dgm:pt>
    <dgm:pt modelId="{85E52758-F65B-47EE-B2F9-E9E0AF141F82}" type="parTrans" cxnId="{6B95F760-B391-4B9C-84EF-B17669AAFEC1}">
      <dgm:prSet/>
      <dgm:spPr/>
      <dgm:t>
        <a:bodyPr/>
        <a:lstStyle/>
        <a:p>
          <a:endParaRPr lang="zh-TW" altLang="en-US" b="1"/>
        </a:p>
      </dgm:t>
    </dgm:pt>
    <dgm:pt modelId="{8456C906-7FA8-49B3-9FA0-B37FF6E6906F}" type="sibTrans" cxnId="{6B95F760-B391-4B9C-84EF-B17669AAFEC1}">
      <dgm:prSet/>
      <dgm:spPr/>
      <dgm:t>
        <a:bodyPr/>
        <a:lstStyle/>
        <a:p>
          <a:endParaRPr lang="zh-TW" altLang="en-US" b="1"/>
        </a:p>
      </dgm:t>
    </dgm:pt>
    <dgm:pt modelId="{71C7EEA3-566E-4118-8092-D7F4CDC36F40}">
      <dgm:prSet phldrT="[文字]"/>
      <dgm:spPr/>
      <dgm:t>
        <a:bodyPr/>
        <a:lstStyle/>
        <a:p>
          <a:r>
            <a:rPr lang="zh-TW" altLang="en-US" b="1" dirty="0" smtClean="0"/>
            <a:t>瞭解</a:t>
          </a:r>
          <a:endParaRPr lang="zh-TW" altLang="en-US" b="1" dirty="0"/>
        </a:p>
      </dgm:t>
    </dgm:pt>
    <dgm:pt modelId="{79D8135D-BD43-4C6F-B2E9-C2AF440D5821}" type="parTrans" cxnId="{BDD44222-4D96-406D-AB57-C38F175A07F9}">
      <dgm:prSet/>
      <dgm:spPr/>
      <dgm:t>
        <a:bodyPr/>
        <a:lstStyle/>
        <a:p>
          <a:endParaRPr lang="zh-TW" altLang="en-US" b="1"/>
        </a:p>
      </dgm:t>
    </dgm:pt>
    <dgm:pt modelId="{1D6157D7-7379-48CA-A1E0-C127987F128F}" type="sibTrans" cxnId="{BDD44222-4D96-406D-AB57-C38F175A07F9}">
      <dgm:prSet/>
      <dgm:spPr/>
      <dgm:t>
        <a:bodyPr/>
        <a:lstStyle/>
        <a:p>
          <a:endParaRPr lang="zh-TW" altLang="en-US" b="1"/>
        </a:p>
      </dgm:t>
    </dgm:pt>
    <dgm:pt modelId="{11DA5EAD-E9FE-4160-BDB1-82A6F5687FBF}">
      <dgm:prSet phldrT="[文字]"/>
      <dgm:spPr/>
      <dgm:t>
        <a:bodyPr/>
        <a:lstStyle/>
        <a:p>
          <a:r>
            <a:rPr lang="zh-TW" altLang="en-US" b="1" dirty="0" smtClean="0"/>
            <a:t>溝通</a:t>
          </a:r>
          <a:endParaRPr lang="zh-TW" altLang="en-US" b="1" dirty="0"/>
        </a:p>
      </dgm:t>
    </dgm:pt>
    <dgm:pt modelId="{3ACAA735-923A-46F4-AF85-F407A0AF6FA1}" type="parTrans" cxnId="{4AD5450E-EE02-4087-9498-1BA39AB57DF8}">
      <dgm:prSet/>
      <dgm:spPr/>
      <dgm:t>
        <a:bodyPr/>
        <a:lstStyle/>
        <a:p>
          <a:endParaRPr lang="zh-TW" altLang="en-US" b="1"/>
        </a:p>
      </dgm:t>
    </dgm:pt>
    <dgm:pt modelId="{20DC8A46-6C17-4849-9AB5-98F6E0BB9EED}" type="sibTrans" cxnId="{4AD5450E-EE02-4087-9498-1BA39AB57DF8}">
      <dgm:prSet/>
      <dgm:spPr/>
      <dgm:t>
        <a:bodyPr/>
        <a:lstStyle/>
        <a:p>
          <a:endParaRPr lang="zh-TW" altLang="en-US" b="1"/>
        </a:p>
      </dgm:t>
    </dgm:pt>
    <dgm:pt modelId="{2930ECCF-B6D4-495B-8F3F-38F7A3AB218F}">
      <dgm:prSet phldrT="[文字]"/>
      <dgm:spPr/>
      <dgm:t>
        <a:bodyPr/>
        <a:lstStyle/>
        <a:p>
          <a:r>
            <a:rPr lang="zh-TW" altLang="en-US" b="1" dirty="0" smtClean="0"/>
            <a:t>信任</a:t>
          </a:r>
          <a:endParaRPr lang="zh-TW" altLang="en-US" b="1" dirty="0"/>
        </a:p>
      </dgm:t>
    </dgm:pt>
    <dgm:pt modelId="{5E31F6AC-ECEB-406B-8063-B0D50C77595B}" type="parTrans" cxnId="{01A0E50F-C2B2-4051-AC69-A5B2BD1D6C44}">
      <dgm:prSet/>
      <dgm:spPr/>
      <dgm:t>
        <a:bodyPr/>
        <a:lstStyle/>
        <a:p>
          <a:endParaRPr lang="zh-TW" altLang="en-US" b="1"/>
        </a:p>
      </dgm:t>
    </dgm:pt>
    <dgm:pt modelId="{4337E603-8FB8-477E-8062-45F6688A0836}" type="sibTrans" cxnId="{01A0E50F-C2B2-4051-AC69-A5B2BD1D6C44}">
      <dgm:prSet/>
      <dgm:spPr/>
      <dgm:t>
        <a:bodyPr/>
        <a:lstStyle/>
        <a:p>
          <a:endParaRPr lang="zh-TW" altLang="en-US" b="1"/>
        </a:p>
      </dgm:t>
    </dgm:pt>
    <dgm:pt modelId="{68F5FAA7-B201-49DD-8D8B-FA15EF2B1429}">
      <dgm:prSet phldrT="[文字]"/>
      <dgm:spPr/>
      <dgm:t>
        <a:bodyPr/>
        <a:lstStyle/>
        <a:p>
          <a:r>
            <a:rPr lang="zh-TW" altLang="en-US" b="1" dirty="0" smtClean="0"/>
            <a:t>同理</a:t>
          </a:r>
          <a:endParaRPr lang="zh-TW" altLang="en-US" b="1" dirty="0"/>
        </a:p>
      </dgm:t>
    </dgm:pt>
    <dgm:pt modelId="{7027F249-4C83-44DB-8BB8-3B66BF1BF134}" type="parTrans" cxnId="{A9A7C412-85EE-4BEE-9487-91C06D0164D7}">
      <dgm:prSet/>
      <dgm:spPr/>
      <dgm:t>
        <a:bodyPr/>
        <a:lstStyle/>
        <a:p>
          <a:endParaRPr lang="zh-TW" altLang="en-US" b="1"/>
        </a:p>
      </dgm:t>
    </dgm:pt>
    <dgm:pt modelId="{73BF63A9-F5C8-4338-93B8-92558E2F051C}" type="sibTrans" cxnId="{A9A7C412-85EE-4BEE-9487-91C06D0164D7}">
      <dgm:prSet/>
      <dgm:spPr/>
      <dgm:t>
        <a:bodyPr/>
        <a:lstStyle/>
        <a:p>
          <a:endParaRPr lang="zh-TW" altLang="en-US" b="1"/>
        </a:p>
      </dgm:t>
    </dgm:pt>
    <dgm:pt modelId="{34FEC5C3-25AF-4D0E-AD25-3C4126613ECF}">
      <dgm:prSet phldrT="[文字]"/>
      <dgm:spPr/>
      <dgm:t>
        <a:bodyPr/>
        <a:lstStyle/>
        <a:p>
          <a:r>
            <a:rPr lang="zh-TW" altLang="en-US" b="1" dirty="0" smtClean="0"/>
            <a:t>榜樣</a:t>
          </a:r>
          <a:endParaRPr lang="zh-TW" altLang="en-US" b="1" dirty="0"/>
        </a:p>
      </dgm:t>
    </dgm:pt>
    <dgm:pt modelId="{8AA7864D-210A-4BF0-8E03-B772A71A73C2}" type="parTrans" cxnId="{26D2E972-C18D-4586-B3C1-C4DFD53F95EC}">
      <dgm:prSet/>
      <dgm:spPr/>
      <dgm:t>
        <a:bodyPr/>
        <a:lstStyle/>
        <a:p>
          <a:endParaRPr lang="zh-TW" altLang="en-US" b="1"/>
        </a:p>
      </dgm:t>
    </dgm:pt>
    <dgm:pt modelId="{9BF2D937-2F92-4628-9DC0-F76D9F8B7AA6}" type="sibTrans" cxnId="{26D2E972-C18D-4586-B3C1-C4DFD53F95EC}">
      <dgm:prSet/>
      <dgm:spPr/>
      <dgm:t>
        <a:bodyPr/>
        <a:lstStyle/>
        <a:p>
          <a:endParaRPr lang="zh-TW" altLang="en-US" b="1"/>
        </a:p>
      </dgm:t>
    </dgm:pt>
    <dgm:pt modelId="{D36859FB-AC0D-4A9D-A17F-5F84011788CA}" type="pres">
      <dgm:prSet presAssocID="{91C509EB-7924-41FC-A613-C067F5CC42A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1986A05-1ED0-4CF0-BB55-4004363D00DE}" type="pres">
      <dgm:prSet presAssocID="{9337952A-F0B6-495A-9550-FE893A0F1653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AC8471-D157-44E1-B79B-5167A5CEB653}" type="pres">
      <dgm:prSet presAssocID="{8456C906-7FA8-49B3-9FA0-B37FF6E6906F}" presName="space" presStyleCnt="0"/>
      <dgm:spPr/>
      <dgm:t>
        <a:bodyPr/>
        <a:lstStyle/>
        <a:p>
          <a:endParaRPr lang="zh-TW" altLang="en-US"/>
        </a:p>
      </dgm:t>
    </dgm:pt>
    <dgm:pt modelId="{C4F80F91-B73C-4C03-9385-D5A81B429973}" type="pres">
      <dgm:prSet presAssocID="{71C7EEA3-566E-4118-8092-D7F4CDC36F40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827049-B01C-4137-B732-9A1DEAEFE82A}" type="pres">
      <dgm:prSet presAssocID="{1D6157D7-7379-48CA-A1E0-C127987F128F}" presName="space" presStyleCnt="0"/>
      <dgm:spPr/>
      <dgm:t>
        <a:bodyPr/>
        <a:lstStyle/>
        <a:p>
          <a:endParaRPr lang="zh-TW" altLang="en-US"/>
        </a:p>
      </dgm:t>
    </dgm:pt>
    <dgm:pt modelId="{4425B395-6D3D-472B-808C-B9A6D147D4A7}" type="pres">
      <dgm:prSet presAssocID="{68F5FAA7-B201-49DD-8D8B-FA15EF2B1429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FC5574-DDA7-46A0-99E4-2466EE2BFB45}" type="pres">
      <dgm:prSet presAssocID="{73BF63A9-F5C8-4338-93B8-92558E2F051C}" presName="space" presStyleCnt="0"/>
      <dgm:spPr/>
      <dgm:t>
        <a:bodyPr/>
        <a:lstStyle/>
        <a:p>
          <a:endParaRPr lang="zh-TW" altLang="en-US"/>
        </a:p>
      </dgm:t>
    </dgm:pt>
    <dgm:pt modelId="{222C6A19-7784-447C-ABCA-335C0AB53BDA}" type="pres">
      <dgm:prSet presAssocID="{11DA5EAD-E9FE-4160-BDB1-82A6F5687FBF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2459C6-2A2B-4E0A-8B35-EEAC4BCC5B74}" type="pres">
      <dgm:prSet presAssocID="{20DC8A46-6C17-4849-9AB5-98F6E0BB9EED}" presName="space" presStyleCnt="0"/>
      <dgm:spPr/>
      <dgm:t>
        <a:bodyPr/>
        <a:lstStyle/>
        <a:p>
          <a:endParaRPr lang="zh-TW" altLang="en-US"/>
        </a:p>
      </dgm:t>
    </dgm:pt>
    <dgm:pt modelId="{27821A6B-3552-40D4-8F47-DFA09F45B707}" type="pres">
      <dgm:prSet presAssocID="{2930ECCF-B6D4-495B-8F3F-38F7A3AB218F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0C9BAC-7EB8-4151-B69B-84E41604BF48}" type="pres">
      <dgm:prSet presAssocID="{4337E603-8FB8-477E-8062-45F6688A0836}" presName="space" presStyleCnt="0"/>
      <dgm:spPr/>
      <dgm:t>
        <a:bodyPr/>
        <a:lstStyle/>
        <a:p>
          <a:endParaRPr lang="zh-TW" altLang="en-US"/>
        </a:p>
      </dgm:t>
    </dgm:pt>
    <dgm:pt modelId="{6A00C5B2-C0AA-4FD7-AC56-8865FD46170F}" type="pres">
      <dgm:prSet presAssocID="{34FEC5C3-25AF-4D0E-AD25-3C4126613ECF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2E61248-5272-4F02-87E0-4A0C741BB0C7}" type="presOf" srcId="{91C509EB-7924-41FC-A613-C067F5CC42AB}" destId="{D36859FB-AC0D-4A9D-A17F-5F84011788CA}" srcOrd="0" destOrd="0" presId="urn:microsoft.com/office/officeart/2005/8/layout/venn3"/>
    <dgm:cxn modelId="{4AD5450E-EE02-4087-9498-1BA39AB57DF8}" srcId="{91C509EB-7924-41FC-A613-C067F5CC42AB}" destId="{11DA5EAD-E9FE-4160-BDB1-82A6F5687FBF}" srcOrd="3" destOrd="0" parTransId="{3ACAA735-923A-46F4-AF85-F407A0AF6FA1}" sibTransId="{20DC8A46-6C17-4849-9AB5-98F6E0BB9EED}"/>
    <dgm:cxn modelId="{E83B58FF-6A47-4D91-A752-B8B609A67259}" type="presOf" srcId="{68F5FAA7-B201-49DD-8D8B-FA15EF2B1429}" destId="{4425B395-6D3D-472B-808C-B9A6D147D4A7}" srcOrd="0" destOrd="0" presId="urn:microsoft.com/office/officeart/2005/8/layout/venn3"/>
    <dgm:cxn modelId="{26D2E972-C18D-4586-B3C1-C4DFD53F95EC}" srcId="{91C509EB-7924-41FC-A613-C067F5CC42AB}" destId="{34FEC5C3-25AF-4D0E-AD25-3C4126613ECF}" srcOrd="5" destOrd="0" parTransId="{8AA7864D-210A-4BF0-8E03-B772A71A73C2}" sibTransId="{9BF2D937-2F92-4628-9DC0-F76D9F8B7AA6}"/>
    <dgm:cxn modelId="{BDD44222-4D96-406D-AB57-C38F175A07F9}" srcId="{91C509EB-7924-41FC-A613-C067F5CC42AB}" destId="{71C7EEA3-566E-4118-8092-D7F4CDC36F40}" srcOrd="1" destOrd="0" parTransId="{79D8135D-BD43-4C6F-B2E9-C2AF440D5821}" sibTransId="{1D6157D7-7379-48CA-A1E0-C127987F128F}"/>
    <dgm:cxn modelId="{30898777-1ABF-4EBD-A90B-C11CCC6AFF7E}" type="presOf" srcId="{11DA5EAD-E9FE-4160-BDB1-82A6F5687FBF}" destId="{222C6A19-7784-447C-ABCA-335C0AB53BDA}" srcOrd="0" destOrd="0" presId="urn:microsoft.com/office/officeart/2005/8/layout/venn3"/>
    <dgm:cxn modelId="{6F04D0E2-8394-4E80-BA0C-C669136A1CF2}" type="presOf" srcId="{9337952A-F0B6-495A-9550-FE893A0F1653}" destId="{41986A05-1ED0-4CF0-BB55-4004363D00DE}" srcOrd="0" destOrd="0" presId="urn:microsoft.com/office/officeart/2005/8/layout/venn3"/>
    <dgm:cxn modelId="{A9A7C412-85EE-4BEE-9487-91C06D0164D7}" srcId="{91C509EB-7924-41FC-A613-C067F5CC42AB}" destId="{68F5FAA7-B201-49DD-8D8B-FA15EF2B1429}" srcOrd="2" destOrd="0" parTransId="{7027F249-4C83-44DB-8BB8-3B66BF1BF134}" sibTransId="{73BF63A9-F5C8-4338-93B8-92558E2F051C}"/>
    <dgm:cxn modelId="{01A0E50F-C2B2-4051-AC69-A5B2BD1D6C44}" srcId="{91C509EB-7924-41FC-A613-C067F5CC42AB}" destId="{2930ECCF-B6D4-495B-8F3F-38F7A3AB218F}" srcOrd="4" destOrd="0" parTransId="{5E31F6AC-ECEB-406B-8063-B0D50C77595B}" sibTransId="{4337E603-8FB8-477E-8062-45F6688A0836}"/>
    <dgm:cxn modelId="{EDE5CA78-AF39-4CDE-900D-04F135C0C068}" type="presOf" srcId="{34FEC5C3-25AF-4D0E-AD25-3C4126613ECF}" destId="{6A00C5B2-C0AA-4FD7-AC56-8865FD46170F}" srcOrd="0" destOrd="0" presId="urn:microsoft.com/office/officeart/2005/8/layout/venn3"/>
    <dgm:cxn modelId="{6B95F760-B391-4B9C-84EF-B17669AAFEC1}" srcId="{91C509EB-7924-41FC-A613-C067F5CC42AB}" destId="{9337952A-F0B6-495A-9550-FE893A0F1653}" srcOrd="0" destOrd="0" parTransId="{85E52758-F65B-47EE-B2F9-E9E0AF141F82}" sibTransId="{8456C906-7FA8-49B3-9FA0-B37FF6E6906F}"/>
    <dgm:cxn modelId="{AB7A9FF9-3B54-447F-AFA5-067EE6C340EF}" type="presOf" srcId="{2930ECCF-B6D4-495B-8F3F-38F7A3AB218F}" destId="{27821A6B-3552-40D4-8F47-DFA09F45B707}" srcOrd="0" destOrd="0" presId="urn:microsoft.com/office/officeart/2005/8/layout/venn3"/>
    <dgm:cxn modelId="{AE815DF4-0F75-41A4-BF59-B12E9F377259}" type="presOf" srcId="{71C7EEA3-566E-4118-8092-D7F4CDC36F40}" destId="{C4F80F91-B73C-4C03-9385-D5A81B429973}" srcOrd="0" destOrd="0" presId="urn:microsoft.com/office/officeart/2005/8/layout/venn3"/>
    <dgm:cxn modelId="{C2287477-93D4-4266-BD14-EF3FCF6D1EE5}" type="presParOf" srcId="{D36859FB-AC0D-4A9D-A17F-5F84011788CA}" destId="{41986A05-1ED0-4CF0-BB55-4004363D00DE}" srcOrd="0" destOrd="0" presId="urn:microsoft.com/office/officeart/2005/8/layout/venn3"/>
    <dgm:cxn modelId="{1180071E-868E-42F9-9F8D-C41D98A391AF}" type="presParOf" srcId="{D36859FB-AC0D-4A9D-A17F-5F84011788CA}" destId="{A4AC8471-D157-44E1-B79B-5167A5CEB653}" srcOrd="1" destOrd="0" presId="urn:microsoft.com/office/officeart/2005/8/layout/venn3"/>
    <dgm:cxn modelId="{50B2D826-59ED-4ACD-9BBB-504E43B247A4}" type="presParOf" srcId="{D36859FB-AC0D-4A9D-A17F-5F84011788CA}" destId="{C4F80F91-B73C-4C03-9385-D5A81B429973}" srcOrd="2" destOrd="0" presId="urn:microsoft.com/office/officeart/2005/8/layout/venn3"/>
    <dgm:cxn modelId="{A1DB5436-D4AF-4FE0-97D3-886625BE171B}" type="presParOf" srcId="{D36859FB-AC0D-4A9D-A17F-5F84011788CA}" destId="{52827049-B01C-4137-B732-9A1DEAEFE82A}" srcOrd="3" destOrd="0" presId="urn:microsoft.com/office/officeart/2005/8/layout/venn3"/>
    <dgm:cxn modelId="{440C6581-B73F-4D72-B493-5840E27E13E2}" type="presParOf" srcId="{D36859FB-AC0D-4A9D-A17F-5F84011788CA}" destId="{4425B395-6D3D-472B-808C-B9A6D147D4A7}" srcOrd="4" destOrd="0" presId="urn:microsoft.com/office/officeart/2005/8/layout/venn3"/>
    <dgm:cxn modelId="{916AFB95-6186-49BB-B9A0-3E901E1E53C7}" type="presParOf" srcId="{D36859FB-AC0D-4A9D-A17F-5F84011788CA}" destId="{C2FC5574-DDA7-46A0-99E4-2466EE2BFB45}" srcOrd="5" destOrd="0" presId="urn:microsoft.com/office/officeart/2005/8/layout/venn3"/>
    <dgm:cxn modelId="{F4290753-EAE9-46D1-B720-0C6816D01D32}" type="presParOf" srcId="{D36859FB-AC0D-4A9D-A17F-5F84011788CA}" destId="{222C6A19-7784-447C-ABCA-335C0AB53BDA}" srcOrd="6" destOrd="0" presId="urn:microsoft.com/office/officeart/2005/8/layout/venn3"/>
    <dgm:cxn modelId="{A3CDCFA1-E1F6-4FE9-BDD2-D91B7C9CAEAE}" type="presParOf" srcId="{D36859FB-AC0D-4A9D-A17F-5F84011788CA}" destId="{E42459C6-2A2B-4E0A-8B35-EEAC4BCC5B74}" srcOrd="7" destOrd="0" presId="urn:microsoft.com/office/officeart/2005/8/layout/venn3"/>
    <dgm:cxn modelId="{86F87907-3A06-4DB8-8E84-65010E9C8055}" type="presParOf" srcId="{D36859FB-AC0D-4A9D-A17F-5F84011788CA}" destId="{27821A6B-3552-40D4-8F47-DFA09F45B707}" srcOrd="8" destOrd="0" presId="urn:microsoft.com/office/officeart/2005/8/layout/venn3"/>
    <dgm:cxn modelId="{22EB9023-1FBE-446B-997D-2A956ACD43AB}" type="presParOf" srcId="{D36859FB-AC0D-4A9D-A17F-5F84011788CA}" destId="{CB0C9BAC-7EB8-4151-B69B-84E41604BF48}" srcOrd="9" destOrd="0" presId="urn:microsoft.com/office/officeart/2005/8/layout/venn3"/>
    <dgm:cxn modelId="{12290985-153E-423F-8F8F-3C38F8060B1B}" type="presParOf" srcId="{D36859FB-AC0D-4A9D-A17F-5F84011788CA}" destId="{6A00C5B2-C0AA-4FD7-AC56-8865FD46170F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472630-92E4-477D-AC10-DBA582D0098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9E4A844-0F7C-4718-BDF2-766228ED1EA1}">
      <dgm:prSet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勇敢面對壓力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0C00400D-3B02-429B-8C67-8BD88D4EA782}" type="parTrans" cxnId="{7E387DDA-6EBC-49ED-905F-902C68E3234D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7E185F66-E8D3-4460-8722-0A1D7AC0A865}" type="sibTrans" cxnId="{7E387DDA-6EBC-49ED-905F-902C68E3234D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663C176A-DE46-4A0F-8534-CEF1FF0B6DAD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嘗試改變自己的想法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FD2438E7-48C5-4CB0-BCAC-4C23B25F930A}" type="parTrans" cxnId="{CAE2D5FC-2864-4CD7-BBB2-17C89D63063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E6748296-FC4B-406D-8F29-E10C29FF411C}" type="sibTrans" cxnId="{CAE2D5FC-2864-4CD7-BBB2-17C89D63063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9489DB88-56EA-4E91-AF2A-068C54A30DDF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學習放鬆自己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49B71853-85D6-4EBE-AE0D-17B8457292E7}" type="parTrans" cxnId="{790476B7-1614-403A-AE00-68DF1983C18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4A14C6F6-C4F7-424C-AA64-D1735B2A6B0B}" type="sibTrans" cxnId="{790476B7-1614-403A-AE00-68DF1983C185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1DC0AB81-6322-40FC-80C1-EF92B9C07FEF}">
      <dgm:prSet phldrT="[文字]" custT="1"/>
      <dgm:spPr/>
      <dgm:t>
        <a:bodyPr/>
        <a:lstStyle/>
        <a:p>
          <a:r>
            <a:rPr lang="zh-TW" altLang="en-US" sz="2400" smtClean="0">
              <a:latin typeface="標楷體" pitchFamily="65" charset="-120"/>
              <a:ea typeface="標楷體" pitchFamily="65" charset="-120"/>
            </a:rPr>
            <a:t>尋求社會支持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40F9B6F9-F8AC-4399-8EC6-2FC09B09596A}" type="parTrans" cxnId="{1023989E-94A0-4237-B0BC-E6EBD6311B03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8652DAB6-AFD1-4366-B36C-AC90B1E8EDD4}" type="sibTrans" cxnId="{1023989E-94A0-4237-B0BC-E6EBD6311B03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0DD24A2-1BDF-423B-893A-8039327F113C}" type="pres">
      <dgm:prSet presAssocID="{D7472630-92E4-477D-AC10-DBA582D0098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50158BD-A736-489F-B843-95ABC0B5422F}" type="pres">
      <dgm:prSet presAssocID="{D7472630-92E4-477D-AC10-DBA582D00981}" presName="arrow" presStyleLbl="bgShp" presStyleIdx="0" presStyleCnt="1" custLinFactNeighborX="-26562" custLinFactNeighborY="8863"/>
      <dgm:spPr/>
    </dgm:pt>
    <dgm:pt modelId="{435936AF-2664-454E-B079-961994DB191A}" type="pres">
      <dgm:prSet presAssocID="{D7472630-92E4-477D-AC10-DBA582D00981}" presName="arrowDiagram4" presStyleCnt="0"/>
      <dgm:spPr/>
    </dgm:pt>
    <dgm:pt modelId="{1D4C4AE0-F6D8-49DE-9B5B-93603DDB4053}" type="pres">
      <dgm:prSet presAssocID="{C9E4A844-0F7C-4718-BDF2-766228ED1EA1}" presName="bullet4a" presStyleLbl="node1" presStyleIdx="0" presStyleCnt="4"/>
      <dgm:spPr/>
    </dgm:pt>
    <dgm:pt modelId="{73E8CCF1-0E5F-4378-BFF3-AC9C3E8E1EEF}" type="pres">
      <dgm:prSet presAssocID="{C9E4A844-0F7C-4718-BDF2-766228ED1EA1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641AFF-E2F6-48FC-87BF-AED9B8EE8B20}" type="pres">
      <dgm:prSet presAssocID="{663C176A-DE46-4A0F-8534-CEF1FF0B6DAD}" presName="bullet4b" presStyleLbl="node1" presStyleIdx="1" presStyleCnt="4"/>
      <dgm:spPr/>
    </dgm:pt>
    <dgm:pt modelId="{9990213F-01EF-4A37-BE5C-F6CCF6C784EA}" type="pres">
      <dgm:prSet presAssocID="{663C176A-DE46-4A0F-8534-CEF1FF0B6DAD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097C9D-3CFC-4D60-9A96-F710A72762DE}" type="pres">
      <dgm:prSet presAssocID="{9489DB88-56EA-4E91-AF2A-068C54A30DDF}" presName="bullet4c" presStyleLbl="node1" presStyleIdx="2" presStyleCnt="4"/>
      <dgm:spPr/>
    </dgm:pt>
    <dgm:pt modelId="{64F51AC0-121F-4A74-96E5-5EA82E3EF20D}" type="pres">
      <dgm:prSet presAssocID="{9489DB88-56EA-4E91-AF2A-068C54A30DDF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8F6202-9A4F-4BE4-B2A1-91E5F28466C7}" type="pres">
      <dgm:prSet presAssocID="{1DC0AB81-6322-40FC-80C1-EF92B9C07FEF}" presName="bullet4d" presStyleLbl="node1" presStyleIdx="3" presStyleCnt="4"/>
      <dgm:spPr/>
    </dgm:pt>
    <dgm:pt modelId="{6B695459-8D71-4F23-A079-6739F40C7108}" type="pres">
      <dgm:prSet presAssocID="{1DC0AB81-6322-40FC-80C1-EF92B9C07FEF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5E3E8C5-10F9-4CF3-8CD3-E39391D540AF}" type="presOf" srcId="{D7472630-92E4-477D-AC10-DBA582D00981}" destId="{A0DD24A2-1BDF-423B-893A-8039327F113C}" srcOrd="0" destOrd="0" presId="urn:microsoft.com/office/officeart/2005/8/layout/arrow2"/>
    <dgm:cxn modelId="{CDB42F86-216C-4584-8433-6E73E3AE2B36}" type="presOf" srcId="{9489DB88-56EA-4E91-AF2A-068C54A30DDF}" destId="{64F51AC0-121F-4A74-96E5-5EA82E3EF20D}" srcOrd="0" destOrd="0" presId="urn:microsoft.com/office/officeart/2005/8/layout/arrow2"/>
    <dgm:cxn modelId="{CAE2D5FC-2864-4CD7-BBB2-17C89D630635}" srcId="{D7472630-92E4-477D-AC10-DBA582D00981}" destId="{663C176A-DE46-4A0F-8534-CEF1FF0B6DAD}" srcOrd="1" destOrd="0" parTransId="{FD2438E7-48C5-4CB0-BCAC-4C23B25F930A}" sibTransId="{E6748296-FC4B-406D-8F29-E10C29FF411C}"/>
    <dgm:cxn modelId="{7E387DDA-6EBC-49ED-905F-902C68E3234D}" srcId="{D7472630-92E4-477D-AC10-DBA582D00981}" destId="{C9E4A844-0F7C-4718-BDF2-766228ED1EA1}" srcOrd="0" destOrd="0" parTransId="{0C00400D-3B02-429B-8C67-8BD88D4EA782}" sibTransId="{7E185F66-E8D3-4460-8722-0A1D7AC0A865}"/>
    <dgm:cxn modelId="{4E478508-3271-4C75-9522-E3162057E057}" type="presOf" srcId="{1DC0AB81-6322-40FC-80C1-EF92B9C07FEF}" destId="{6B695459-8D71-4F23-A079-6739F40C7108}" srcOrd="0" destOrd="0" presId="urn:microsoft.com/office/officeart/2005/8/layout/arrow2"/>
    <dgm:cxn modelId="{1023989E-94A0-4237-B0BC-E6EBD6311B03}" srcId="{D7472630-92E4-477D-AC10-DBA582D00981}" destId="{1DC0AB81-6322-40FC-80C1-EF92B9C07FEF}" srcOrd="3" destOrd="0" parTransId="{40F9B6F9-F8AC-4399-8EC6-2FC09B09596A}" sibTransId="{8652DAB6-AFD1-4366-B36C-AC90B1E8EDD4}"/>
    <dgm:cxn modelId="{1CE4CAFA-FC70-42BE-949C-DB07AFD9ECEB}" type="presOf" srcId="{C9E4A844-0F7C-4718-BDF2-766228ED1EA1}" destId="{73E8CCF1-0E5F-4378-BFF3-AC9C3E8E1EEF}" srcOrd="0" destOrd="0" presId="urn:microsoft.com/office/officeart/2005/8/layout/arrow2"/>
    <dgm:cxn modelId="{A51E2839-0E01-4205-88C3-9F8F9C3B56D9}" type="presOf" srcId="{663C176A-DE46-4A0F-8534-CEF1FF0B6DAD}" destId="{9990213F-01EF-4A37-BE5C-F6CCF6C784EA}" srcOrd="0" destOrd="0" presId="urn:microsoft.com/office/officeart/2005/8/layout/arrow2"/>
    <dgm:cxn modelId="{790476B7-1614-403A-AE00-68DF1983C185}" srcId="{D7472630-92E4-477D-AC10-DBA582D00981}" destId="{9489DB88-56EA-4E91-AF2A-068C54A30DDF}" srcOrd="2" destOrd="0" parTransId="{49B71853-85D6-4EBE-AE0D-17B8457292E7}" sibTransId="{4A14C6F6-C4F7-424C-AA64-D1735B2A6B0B}"/>
    <dgm:cxn modelId="{D7DFB77D-04A4-41D5-A942-1A2942046B99}" type="presParOf" srcId="{A0DD24A2-1BDF-423B-893A-8039327F113C}" destId="{450158BD-A736-489F-B843-95ABC0B5422F}" srcOrd="0" destOrd="0" presId="urn:microsoft.com/office/officeart/2005/8/layout/arrow2"/>
    <dgm:cxn modelId="{74DE6FD7-09E0-48AF-8068-9B3C8AA251D3}" type="presParOf" srcId="{A0DD24A2-1BDF-423B-893A-8039327F113C}" destId="{435936AF-2664-454E-B079-961994DB191A}" srcOrd="1" destOrd="0" presId="urn:microsoft.com/office/officeart/2005/8/layout/arrow2"/>
    <dgm:cxn modelId="{744C4C47-CCE1-4335-863E-69AE08309211}" type="presParOf" srcId="{435936AF-2664-454E-B079-961994DB191A}" destId="{1D4C4AE0-F6D8-49DE-9B5B-93603DDB4053}" srcOrd="0" destOrd="0" presId="urn:microsoft.com/office/officeart/2005/8/layout/arrow2"/>
    <dgm:cxn modelId="{CB462871-CCC7-486C-A5DE-031264600CC1}" type="presParOf" srcId="{435936AF-2664-454E-B079-961994DB191A}" destId="{73E8CCF1-0E5F-4378-BFF3-AC9C3E8E1EEF}" srcOrd="1" destOrd="0" presId="urn:microsoft.com/office/officeart/2005/8/layout/arrow2"/>
    <dgm:cxn modelId="{BE9285DF-1D04-4B0E-BB30-D0BEB13DEC8F}" type="presParOf" srcId="{435936AF-2664-454E-B079-961994DB191A}" destId="{B7641AFF-E2F6-48FC-87BF-AED9B8EE8B20}" srcOrd="2" destOrd="0" presId="urn:microsoft.com/office/officeart/2005/8/layout/arrow2"/>
    <dgm:cxn modelId="{21A41961-171E-4BBF-AE5E-D883A67E1EA6}" type="presParOf" srcId="{435936AF-2664-454E-B079-961994DB191A}" destId="{9990213F-01EF-4A37-BE5C-F6CCF6C784EA}" srcOrd="3" destOrd="0" presId="urn:microsoft.com/office/officeart/2005/8/layout/arrow2"/>
    <dgm:cxn modelId="{7AB57BD1-91C1-436F-8EDB-4A9EDBD3448F}" type="presParOf" srcId="{435936AF-2664-454E-B079-961994DB191A}" destId="{63097C9D-3CFC-4D60-9A96-F710A72762DE}" srcOrd="4" destOrd="0" presId="urn:microsoft.com/office/officeart/2005/8/layout/arrow2"/>
    <dgm:cxn modelId="{2984D8C2-8ED1-4607-AFA0-30DE4978402F}" type="presParOf" srcId="{435936AF-2664-454E-B079-961994DB191A}" destId="{64F51AC0-121F-4A74-96E5-5EA82E3EF20D}" srcOrd="5" destOrd="0" presId="urn:microsoft.com/office/officeart/2005/8/layout/arrow2"/>
    <dgm:cxn modelId="{0CE39070-96B0-4148-B3A6-7F141865E1FD}" type="presParOf" srcId="{435936AF-2664-454E-B079-961994DB191A}" destId="{3D8F6202-9A4F-4BE4-B2A1-91E5F28466C7}" srcOrd="6" destOrd="0" presId="urn:microsoft.com/office/officeart/2005/8/layout/arrow2"/>
    <dgm:cxn modelId="{1FE50AD5-8151-4DD7-86E6-CEEBB99D8143}" type="presParOf" srcId="{435936AF-2664-454E-B079-961994DB191A}" destId="{6B695459-8D71-4F23-A079-6739F40C710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0CDFF0-370D-4C64-B21D-6404A0FDAC5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AA0066A-0466-471F-AAE6-E415A40CE646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健康交友方式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9A81BA20-7667-48C4-AEF9-60E61D6AAC14}" type="parTrans" cxnId="{D8A7CA48-BC8D-42A5-AB73-72008A32BF6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E0E0C8E9-A8CA-4FE4-906B-C0F7F74CA600}" type="sibTrans" cxnId="{D8A7CA48-BC8D-42A5-AB73-72008A32BF6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368E49A-395E-4966-A743-8D574E91090D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合宜的言行舉止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54543838-0DFF-4F8A-B3BC-CCFF63E098F0}" type="parTrans" cxnId="{D973193B-09DD-4AD3-A7BC-0BE785D8209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2B08771-94EF-4EDB-A879-B0C5C3C76F56}" type="sibTrans" cxnId="{D973193B-09DD-4AD3-A7BC-0BE785D8209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F8BF09FE-2068-4421-BE21-1F3D0CFCF1F6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尊重他人的感覺與需要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7E16FCA3-62EC-4EE2-94C5-F8F45CDAE092}" type="parTrans" cxnId="{57C1CA9B-15CB-435B-BED5-338B279E689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3195EAE6-9543-487C-9BEE-0EE3FE3D519F}" type="sibTrans" cxnId="{57C1CA9B-15CB-435B-BED5-338B279E689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9FE0D4E8-54B6-4E89-AA9E-34C5EC60B024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與人合作學習傾聽協商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C8F22C49-3546-4D3F-948A-9E2827A03522}" type="parTrans" cxnId="{40234400-9255-4A30-AD69-A2D394707D83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3E43441C-E9BB-4DB6-B248-107D594121C7}" type="sibTrans" cxnId="{40234400-9255-4A30-AD69-A2D394707D83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59B5BD01-7377-4FDC-959C-7FB75B2F54B4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學習自我表達接納他人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BB67821C-46ED-45FF-A0ED-2E64A1E26F06}" type="parTrans" cxnId="{A7A3A273-6A01-451B-93C5-DFB9ADB5E5F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442F6B03-E1D0-4229-90AB-4F1B1A27C100}" type="sibTrans" cxnId="{A7A3A273-6A01-451B-93C5-DFB9ADB5E5F8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BF5534C9-65C6-48B6-898B-21E2BA551B37}" type="pres">
      <dgm:prSet presAssocID="{770CDFF0-370D-4C64-B21D-6404A0FDAC5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40740E5-0266-40AF-A484-49DA5A4ECECB}" type="pres">
      <dgm:prSet presAssocID="{5AA0066A-0466-471F-AAE6-E415A40CE646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947C7199-AC73-4C65-8B21-B96C5E8C6AF8}" type="pres">
      <dgm:prSet presAssocID="{54543838-0DFF-4F8A-B3BC-CCFF63E098F0}" presName="parTrans" presStyleLbl="bgSibTrans2D1" presStyleIdx="0" presStyleCnt="4"/>
      <dgm:spPr/>
      <dgm:t>
        <a:bodyPr/>
        <a:lstStyle/>
        <a:p>
          <a:endParaRPr lang="zh-TW" altLang="en-US"/>
        </a:p>
      </dgm:t>
    </dgm:pt>
    <dgm:pt modelId="{6BC7027C-D058-4891-9609-274DA876010E}" type="pres">
      <dgm:prSet presAssocID="{A368E49A-395E-4966-A743-8D574E91090D}" presName="node" presStyleLbl="node1" presStyleIdx="0" presStyleCnt="4" custScaleX="119253" custScaleY="68136" custRadScaleRad="120047" custRadScaleInc="-40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1765F5-EC3F-436D-8A70-3CD8A130C81B}" type="pres">
      <dgm:prSet presAssocID="{7E16FCA3-62EC-4EE2-94C5-F8F45CDAE092}" presName="parTrans" presStyleLbl="bgSibTrans2D1" presStyleIdx="1" presStyleCnt="4"/>
      <dgm:spPr/>
      <dgm:t>
        <a:bodyPr/>
        <a:lstStyle/>
        <a:p>
          <a:endParaRPr lang="zh-TW" altLang="en-US"/>
        </a:p>
      </dgm:t>
    </dgm:pt>
    <dgm:pt modelId="{226CDAEC-68E9-45AE-9B83-7912751732D2}" type="pres">
      <dgm:prSet presAssocID="{F8BF09FE-2068-4421-BE21-1F3D0CFCF1F6}" presName="node" presStyleLbl="node1" presStyleIdx="1" presStyleCnt="4" custScaleX="125974" custScaleY="70316" custRadScaleRad="101990" custRadScaleInc="-125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45E4CB-0E86-40FF-86DF-B146DB2F074B}" type="pres">
      <dgm:prSet presAssocID="{C8F22C49-3546-4D3F-948A-9E2827A03522}" presName="parTrans" presStyleLbl="bgSibTrans2D1" presStyleIdx="2" presStyleCnt="4"/>
      <dgm:spPr/>
      <dgm:t>
        <a:bodyPr/>
        <a:lstStyle/>
        <a:p>
          <a:endParaRPr lang="zh-TW" altLang="en-US"/>
        </a:p>
      </dgm:t>
    </dgm:pt>
    <dgm:pt modelId="{F0FAD7DE-23E8-4146-AF30-96853D65D930}" type="pres">
      <dgm:prSet presAssocID="{9FE0D4E8-54B6-4E89-AA9E-34C5EC60B024}" presName="node" presStyleLbl="node1" presStyleIdx="2" presStyleCnt="4" custScaleX="122008" custScaleY="70335" custRadScaleRad="105299" custRadScaleInc="171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E216CD-5438-4B0C-BD31-05D0EA5D31C5}" type="pres">
      <dgm:prSet presAssocID="{BB67821C-46ED-45FF-A0ED-2E64A1E26F06}" presName="parTrans" presStyleLbl="bgSibTrans2D1" presStyleIdx="3" presStyleCnt="4"/>
      <dgm:spPr/>
      <dgm:t>
        <a:bodyPr/>
        <a:lstStyle/>
        <a:p>
          <a:endParaRPr lang="zh-TW" altLang="en-US"/>
        </a:p>
      </dgm:t>
    </dgm:pt>
    <dgm:pt modelId="{6D9FEFF4-EE22-481D-BC54-105DFE473F46}" type="pres">
      <dgm:prSet presAssocID="{59B5BD01-7377-4FDC-959C-7FB75B2F54B4}" presName="node" presStyleLbl="node1" presStyleIdx="3" presStyleCnt="4" custScaleX="130572" custScaleY="75889" custRadScaleRad="111669" custRadScaleInc="44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BC38502-B773-4CF9-B339-5126734A054C}" type="presOf" srcId="{A368E49A-395E-4966-A743-8D574E91090D}" destId="{6BC7027C-D058-4891-9609-274DA876010E}" srcOrd="0" destOrd="0" presId="urn:microsoft.com/office/officeart/2005/8/layout/radial4"/>
    <dgm:cxn modelId="{98A05878-E9A1-4E64-BF8E-2C31CDEE7DB3}" type="presOf" srcId="{5AA0066A-0466-471F-AAE6-E415A40CE646}" destId="{240740E5-0266-40AF-A484-49DA5A4ECECB}" srcOrd="0" destOrd="0" presId="urn:microsoft.com/office/officeart/2005/8/layout/radial4"/>
    <dgm:cxn modelId="{424750A1-94CF-4940-9866-B43279F10895}" type="presOf" srcId="{54543838-0DFF-4F8A-B3BC-CCFF63E098F0}" destId="{947C7199-AC73-4C65-8B21-B96C5E8C6AF8}" srcOrd="0" destOrd="0" presId="urn:microsoft.com/office/officeart/2005/8/layout/radial4"/>
    <dgm:cxn modelId="{2F937C01-2D9C-4426-9167-4986EB952C66}" type="presOf" srcId="{C8F22C49-3546-4D3F-948A-9E2827A03522}" destId="{6445E4CB-0E86-40FF-86DF-B146DB2F074B}" srcOrd="0" destOrd="0" presId="urn:microsoft.com/office/officeart/2005/8/layout/radial4"/>
    <dgm:cxn modelId="{03E657F9-B376-4605-BEF0-3B47BC8C858D}" type="presOf" srcId="{BB67821C-46ED-45FF-A0ED-2E64A1E26F06}" destId="{6AE216CD-5438-4B0C-BD31-05D0EA5D31C5}" srcOrd="0" destOrd="0" presId="urn:microsoft.com/office/officeart/2005/8/layout/radial4"/>
    <dgm:cxn modelId="{D8A7CA48-BC8D-42A5-AB73-72008A32BF61}" srcId="{770CDFF0-370D-4C64-B21D-6404A0FDAC55}" destId="{5AA0066A-0466-471F-AAE6-E415A40CE646}" srcOrd="0" destOrd="0" parTransId="{9A81BA20-7667-48C4-AEF9-60E61D6AAC14}" sibTransId="{E0E0C8E9-A8CA-4FE4-906B-C0F7F74CA600}"/>
    <dgm:cxn modelId="{40234400-9255-4A30-AD69-A2D394707D83}" srcId="{5AA0066A-0466-471F-AAE6-E415A40CE646}" destId="{9FE0D4E8-54B6-4E89-AA9E-34C5EC60B024}" srcOrd="2" destOrd="0" parTransId="{C8F22C49-3546-4D3F-948A-9E2827A03522}" sibTransId="{3E43441C-E9BB-4DB6-B248-107D594121C7}"/>
    <dgm:cxn modelId="{1E8618F5-07CD-4C63-A1B7-F2CBEB505BB9}" type="presOf" srcId="{F8BF09FE-2068-4421-BE21-1F3D0CFCF1F6}" destId="{226CDAEC-68E9-45AE-9B83-7912751732D2}" srcOrd="0" destOrd="0" presId="urn:microsoft.com/office/officeart/2005/8/layout/radial4"/>
    <dgm:cxn modelId="{A7A3A273-6A01-451B-93C5-DFB9ADB5E5F8}" srcId="{5AA0066A-0466-471F-AAE6-E415A40CE646}" destId="{59B5BD01-7377-4FDC-959C-7FB75B2F54B4}" srcOrd="3" destOrd="0" parTransId="{BB67821C-46ED-45FF-A0ED-2E64A1E26F06}" sibTransId="{442F6B03-E1D0-4229-90AB-4F1B1A27C100}"/>
    <dgm:cxn modelId="{D973193B-09DD-4AD3-A7BC-0BE785D82091}" srcId="{5AA0066A-0466-471F-AAE6-E415A40CE646}" destId="{A368E49A-395E-4966-A743-8D574E91090D}" srcOrd="0" destOrd="0" parTransId="{54543838-0DFF-4F8A-B3BC-CCFF63E098F0}" sibTransId="{22B08771-94EF-4EDB-A879-B0C5C3C76F56}"/>
    <dgm:cxn modelId="{763150F5-2A8E-428C-9328-7494C64FCA41}" type="presOf" srcId="{770CDFF0-370D-4C64-B21D-6404A0FDAC55}" destId="{BF5534C9-65C6-48B6-898B-21E2BA551B37}" srcOrd="0" destOrd="0" presId="urn:microsoft.com/office/officeart/2005/8/layout/radial4"/>
    <dgm:cxn modelId="{367B10E7-66BD-45D4-AAB4-2ACAC8AB84C0}" type="presOf" srcId="{7E16FCA3-62EC-4EE2-94C5-F8F45CDAE092}" destId="{691765F5-EC3F-436D-8A70-3CD8A130C81B}" srcOrd="0" destOrd="0" presId="urn:microsoft.com/office/officeart/2005/8/layout/radial4"/>
    <dgm:cxn modelId="{30253979-D49A-4EEA-99A5-774039D805C4}" type="presOf" srcId="{9FE0D4E8-54B6-4E89-AA9E-34C5EC60B024}" destId="{F0FAD7DE-23E8-4146-AF30-96853D65D930}" srcOrd="0" destOrd="0" presId="urn:microsoft.com/office/officeart/2005/8/layout/radial4"/>
    <dgm:cxn modelId="{57C1CA9B-15CB-435B-BED5-338B279E6898}" srcId="{5AA0066A-0466-471F-AAE6-E415A40CE646}" destId="{F8BF09FE-2068-4421-BE21-1F3D0CFCF1F6}" srcOrd="1" destOrd="0" parTransId="{7E16FCA3-62EC-4EE2-94C5-F8F45CDAE092}" sibTransId="{3195EAE6-9543-487C-9BEE-0EE3FE3D519F}"/>
    <dgm:cxn modelId="{A1BFED94-9345-4835-85BC-9E96B672CB2F}" type="presOf" srcId="{59B5BD01-7377-4FDC-959C-7FB75B2F54B4}" destId="{6D9FEFF4-EE22-481D-BC54-105DFE473F46}" srcOrd="0" destOrd="0" presId="urn:microsoft.com/office/officeart/2005/8/layout/radial4"/>
    <dgm:cxn modelId="{F3F56BBF-B134-40CC-A08D-4BA556E7604E}" type="presParOf" srcId="{BF5534C9-65C6-48B6-898B-21E2BA551B37}" destId="{240740E5-0266-40AF-A484-49DA5A4ECECB}" srcOrd="0" destOrd="0" presId="urn:microsoft.com/office/officeart/2005/8/layout/radial4"/>
    <dgm:cxn modelId="{77086D13-1335-4E3D-AB97-4D33BDABC839}" type="presParOf" srcId="{BF5534C9-65C6-48B6-898B-21E2BA551B37}" destId="{947C7199-AC73-4C65-8B21-B96C5E8C6AF8}" srcOrd="1" destOrd="0" presId="urn:microsoft.com/office/officeart/2005/8/layout/radial4"/>
    <dgm:cxn modelId="{719E29C8-F93F-4B23-B4F1-D21CA66A3449}" type="presParOf" srcId="{BF5534C9-65C6-48B6-898B-21E2BA551B37}" destId="{6BC7027C-D058-4891-9609-274DA876010E}" srcOrd="2" destOrd="0" presId="urn:microsoft.com/office/officeart/2005/8/layout/radial4"/>
    <dgm:cxn modelId="{2E55C2ED-6285-4E7F-9B9F-9BFAB2DF7A1F}" type="presParOf" srcId="{BF5534C9-65C6-48B6-898B-21E2BA551B37}" destId="{691765F5-EC3F-436D-8A70-3CD8A130C81B}" srcOrd="3" destOrd="0" presId="urn:microsoft.com/office/officeart/2005/8/layout/radial4"/>
    <dgm:cxn modelId="{E5EED0D5-B23D-433D-A10E-844E1FAF9C77}" type="presParOf" srcId="{BF5534C9-65C6-48B6-898B-21E2BA551B37}" destId="{226CDAEC-68E9-45AE-9B83-7912751732D2}" srcOrd="4" destOrd="0" presId="urn:microsoft.com/office/officeart/2005/8/layout/radial4"/>
    <dgm:cxn modelId="{3A0ED5E4-63C3-49DB-AA0C-CF7C5EE7C2F1}" type="presParOf" srcId="{BF5534C9-65C6-48B6-898B-21E2BA551B37}" destId="{6445E4CB-0E86-40FF-86DF-B146DB2F074B}" srcOrd="5" destOrd="0" presId="urn:microsoft.com/office/officeart/2005/8/layout/radial4"/>
    <dgm:cxn modelId="{79CFFE96-6862-4BD3-9F7B-FAF9EAE56921}" type="presParOf" srcId="{BF5534C9-65C6-48B6-898B-21E2BA551B37}" destId="{F0FAD7DE-23E8-4146-AF30-96853D65D930}" srcOrd="6" destOrd="0" presId="urn:microsoft.com/office/officeart/2005/8/layout/radial4"/>
    <dgm:cxn modelId="{5CB39503-DC6F-4914-B1F7-BA06BF9950D8}" type="presParOf" srcId="{BF5534C9-65C6-48B6-898B-21E2BA551B37}" destId="{6AE216CD-5438-4B0C-BD31-05D0EA5D31C5}" srcOrd="7" destOrd="0" presId="urn:microsoft.com/office/officeart/2005/8/layout/radial4"/>
    <dgm:cxn modelId="{19D0583B-0552-40C7-B2FB-59B2AEC41EE3}" type="presParOf" srcId="{BF5534C9-65C6-48B6-898B-21E2BA551B37}" destId="{6D9FEFF4-EE22-481D-BC54-105DFE473F4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75B59F-C6E2-46C5-A1A8-34F6144DB319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12865B7-7687-4EBC-92D3-6E38A7CE1B25}">
      <dgm:prSet phldrT="[文字]" custT="1"/>
      <dgm:spPr/>
      <dgm:t>
        <a:bodyPr/>
        <a:lstStyle/>
        <a:p>
          <a:pPr algn="l"/>
          <a:r>
            <a:rPr lang="zh-TW" altLang="en-US" sz="2600" b="1" dirty="0" smtClean="0">
              <a:latin typeface="標楷體" pitchFamily="65" charset="-120"/>
              <a:ea typeface="標楷體" pitchFamily="65" charset="-120"/>
            </a:rPr>
            <a:t>健康與心理</a:t>
          </a:r>
          <a:endParaRPr lang="en-US" altLang="zh-TW" sz="2600" b="1" dirty="0" smtClean="0">
            <a:latin typeface="標楷體" pitchFamily="65" charset="-120"/>
            <a:ea typeface="標楷體" pitchFamily="65" charset="-120"/>
          </a:endParaRPr>
        </a:p>
        <a:p>
          <a:pPr algn="l"/>
          <a:r>
            <a:rPr lang="zh-TW" altLang="en-US" sz="2600" b="1" dirty="0" smtClean="0">
              <a:latin typeface="標楷體" pitchFamily="65" charset="-120"/>
              <a:ea typeface="標楷體" pitchFamily="65" charset="-120"/>
            </a:rPr>
            <a:t>之變化</a:t>
          </a:r>
          <a:endParaRPr lang="zh-TW" altLang="en-US" sz="2600" b="1" dirty="0">
            <a:latin typeface="標楷體" pitchFamily="65" charset="-120"/>
            <a:ea typeface="標楷體" pitchFamily="65" charset="-120"/>
          </a:endParaRPr>
        </a:p>
      </dgm:t>
    </dgm:pt>
    <dgm:pt modelId="{98CD46AB-83CE-414D-B62E-E046E42A69FF}" type="parTrans" cxnId="{11A85101-BB69-44DE-A907-B7FC4B2C036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F52E42D-E78C-45F3-99A9-D677970FB73F}" type="sibTrans" cxnId="{11A85101-BB69-44DE-A907-B7FC4B2C036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27B716D-D0EF-44D0-BE64-CEC824B45D77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/>
              <a:ea typeface="標楷體"/>
            </a:rPr>
            <a:t>多話、暴躁易怒、眼神渙散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B60C5171-810E-4FFF-BC1D-C6473CE958EC}" type="parTrans" cxnId="{F9DF0BDF-4107-4E3F-A248-4CDB6F7F62C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38944957-E575-4F7A-AFF8-2ED7DFDEEB28}" type="sibTrans" cxnId="{F9DF0BDF-4107-4E3F-A248-4CDB6F7F62C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B4EBFF08-6532-44FF-8AD7-9776F51514A2}">
      <dgm:prSet phldrT="[文字]" custT="1"/>
      <dgm:spPr/>
      <dgm:t>
        <a:bodyPr/>
        <a:lstStyle/>
        <a:p>
          <a:pPr algn="l"/>
          <a:r>
            <a:rPr lang="zh-TW" altLang="en-US" sz="2600" b="1" dirty="0" smtClean="0">
              <a:latin typeface="標楷體" pitchFamily="65" charset="-120"/>
              <a:ea typeface="標楷體" pitchFamily="65" charset="-120"/>
            </a:rPr>
            <a:t>行為與生活</a:t>
          </a:r>
          <a:endParaRPr lang="en-US" altLang="zh-TW" sz="2600" b="1" dirty="0" smtClean="0">
            <a:latin typeface="標楷體" pitchFamily="65" charset="-120"/>
            <a:ea typeface="標楷體" pitchFamily="65" charset="-120"/>
          </a:endParaRPr>
        </a:p>
        <a:p>
          <a:pPr algn="l"/>
          <a:r>
            <a:rPr lang="zh-TW" altLang="en-US" sz="2600" b="1" dirty="0" smtClean="0">
              <a:latin typeface="標楷體" pitchFamily="65" charset="-120"/>
              <a:ea typeface="標楷體" pitchFamily="65" charset="-120"/>
            </a:rPr>
            <a:t>之變化</a:t>
          </a:r>
          <a:endParaRPr lang="zh-TW" altLang="en-US" sz="2600" b="1" dirty="0">
            <a:latin typeface="標楷體" pitchFamily="65" charset="-120"/>
            <a:ea typeface="標楷體" pitchFamily="65" charset="-120"/>
          </a:endParaRPr>
        </a:p>
      </dgm:t>
    </dgm:pt>
    <dgm:pt modelId="{84568640-7A16-4B31-9078-AA111F39F40C}" type="parTrans" cxnId="{8528B002-8029-40DA-9C68-64EE69368E90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EA3AEA65-BA56-403F-B2D5-CAD7AF49A2B0}" type="sibTrans" cxnId="{8528B002-8029-40DA-9C68-64EE69368E90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84D1FF28-C061-4501-A5E4-4CE0C9C6B923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身上或房間有異味</a:t>
          </a:r>
          <a:r>
            <a:rPr lang="zh-TW" altLang="en-US" sz="2000" dirty="0" smtClean="0">
              <a:latin typeface="標楷體"/>
              <a:ea typeface="標楷體"/>
            </a:rPr>
            <a:t>，常使用香水或芳香劑遮掩</a:t>
          </a:r>
          <a:endParaRPr lang="zh-TW" altLang="en-US" sz="2000" dirty="0">
            <a:latin typeface="標楷體" pitchFamily="65" charset="-120"/>
            <a:ea typeface="標楷體" pitchFamily="65" charset="-120"/>
          </a:endParaRPr>
        </a:p>
      </dgm:t>
    </dgm:pt>
    <dgm:pt modelId="{FEB0ECBF-9B13-43A5-B29C-CF16BBCEB12E}" type="parTrans" cxnId="{E01936C0-C80D-45FA-8127-BEAE0CE28047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7DD6285A-AF4B-44A2-9735-6D1949DE0374}" type="sibTrans" cxnId="{E01936C0-C80D-45FA-8127-BEAE0CE28047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DC8993DF-01E9-4F63-9584-48938A06B0BB}">
      <dgm:prSet phldrT="[文字]" custT="1"/>
      <dgm:spPr/>
      <dgm:t>
        <a:bodyPr/>
        <a:lstStyle/>
        <a:p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常帶有短小吸管</a:t>
          </a:r>
          <a:r>
            <a:rPr lang="zh-TW" altLang="en-US" sz="2000" dirty="0" smtClean="0">
              <a:latin typeface="標楷體"/>
              <a:ea typeface="標楷體"/>
            </a:rPr>
            <a:t>、小藥水瓶、玻   璃管及容器、鋁箔紙等</a:t>
          </a:r>
          <a:endParaRPr lang="zh-TW" altLang="en-US" sz="2000" dirty="0">
            <a:latin typeface="標楷體" pitchFamily="65" charset="-120"/>
            <a:ea typeface="標楷體" pitchFamily="65" charset="-120"/>
          </a:endParaRPr>
        </a:p>
      </dgm:t>
    </dgm:pt>
    <dgm:pt modelId="{BC8244B1-B4D8-46E8-B500-75B8764A6801}" type="parTrans" cxnId="{90D596A3-69C9-4461-A90F-641155DC709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608AD080-9E7C-49FA-A0C8-64C59BCC6717}" type="sibTrans" cxnId="{90D596A3-69C9-4461-A90F-641155DC709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18749A5A-B992-4700-B5B5-79B0E4BFA7EB}">
      <dgm:prSet phldrT="[文字]" custT="1"/>
      <dgm:spPr/>
      <dgm:t>
        <a:bodyPr/>
        <a:lstStyle/>
        <a:p>
          <a:pPr algn="l"/>
          <a:r>
            <a:rPr lang="zh-TW" altLang="en-US" sz="2600" b="1" dirty="0" smtClean="0">
              <a:latin typeface="標楷體" pitchFamily="65" charset="-120"/>
              <a:ea typeface="標楷體" pitchFamily="65" charset="-120"/>
            </a:rPr>
            <a:t>攜帶藥物之</a:t>
          </a:r>
          <a:endParaRPr lang="en-US" altLang="zh-TW" sz="2600" b="1" dirty="0" smtClean="0">
            <a:latin typeface="標楷體" pitchFamily="65" charset="-120"/>
            <a:ea typeface="標楷體" pitchFamily="65" charset="-120"/>
          </a:endParaRPr>
        </a:p>
        <a:p>
          <a:pPr algn="l"/>
          <a:r>
            <a:rPr lang="zh-TW" altLang="en-US" sz="2600" b="1" dirty="0" smtClean="0">
              <a:latin typeface="標楷體" pitchFamily="65" charset="-120"/>
              <a:ea typeface="標楷體" pitchFamily="65" charset="-120"/>
            </a:rPr>
            <a:t>有關器具</a:t>
          </a:r>
          <a:endParaRPr lang="zh-TW" altLang="en-US" sz="2600" b="1" dirty="0">
            <a:latin typeface="標楷體" pitchFamily="65" charset="-120"/>
            <a:ea typeface="標楷體" pitchFamily="65" charset="-120"/>
          </a:endParaRPr>
        </a:p>
      </dgm:t>
    </dgm:pt>
    <dgm:pt modelId="{9EC396D7-BDCA-477D-A22C-A79936FBC1A0}" type="parTrans" cxnId="{52F9DE10-5469-4638-948C-765A239C7AE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64FABC08-96D4-428D-911B-4EAD3C04D0FC}" type="sibTrans" cxnId="{52F9DE10-5469-4638-948C-765A239C7AE1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B02DAE40-E916-43B2-9066-D26F6521886B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說謊偷竊</a:t>
          </a:r>
          <a:r>
            <a:rPr lang="zh-TW" altLang="en-US" sz="2200" dirty="0" smtClean="0">
              <a:latin typeface="標楷體"/>
              <a:ea typeface="標楷體"/>
            </a:rPr>
            <a:t>、金錢花費變大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F1C523BB-23E3-4823-88A4-7C5F4E5150BA}" type="sibTrans" cxnId="{54DBC070-7153-4D2D-9249-023EA9AF6C16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1241F17-D559-46F7-B6C8-495D2A4F19CF}" type="parTrans" cxnId="{54DBC070-7153-4D2D-9249-023EA9AF6C16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48430F75-7237-427B-A4E1-45E61DF37E19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作息顛倒</a:t>
          </a:r>
          <a:r>
            <a:rPr lang="zh-TW" altLang="en-US" sz="2200" dirty="0" smtClean="0">
              <a:latin typeface="標楷體"/>
              <a:ea typeface="標楷體"/>
            </a:rPr>
            <a:t>、精神恍惚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D7B30DDF-EAE5-483C-BB34-FB5E21C9DE8F}" type="sibTrans" cxnId="{8ACB6002-F2A6-4DCC-A856-C686ECCEF58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F1E59132-7B14-402B-A2EB-0342224E1261}" type="parTrans" cxnId="{8ACB6002-F2A6-4DCC-A856-C686ECCEF584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359151C4-5EFB-4278-A740-F61E72FAA3EC}">
      <dgm:prSet custT="1"/>
      <dgm:spPr/>
      <dgm:t>
        <a:bodyPr/>
        <a:lstStyle/>
        <a:p>
          <a:r>
            <a:rPr lang="zh-TW" altLang="en-US" sz="2200" dirty="0" smtClean="0">
              <a:latin typeface="標楷體"/>
              <a:ea typeface="標楷體"/>
            </a:rPr>
            <a:t>食慾變差消瘦、身上出現紅疹</a:t>
          </a:r>
        </a:p>
      </dgm:t>
    </dgm:pt>
    <dgm:pt modelId="{9F1624DA-F342-4AB4-A3F8-B040E4134903}" type="parTrans" cxnId="{766D63E5-656C-4A7A-85A3-5E0170A7A621}">
      <dgm:prSet/>
      <dgm:spPr/>
      <dgm:t>
        <a:bodyPr/>
        <a:lstStyle/>
        <a:p>
          <a:endParaRPr lang="zh-TW" altLang="en-US"/>
        </a:p>
      </dgm:t>
    </dgm:pt>
    <dgm:pt modelId="{49161B7E-43AF-4403-8B96-8C3AC478A2B9}" type="sibTrans" cxnId="{766D63E5-656C-4A7A-85A3-5E0170A7A621}">
      <dgm:prSet/>
      <dgm:spPr/>
      <dgm:t>
        <a:bodyPr/>
        <a:lstStyle/>
        <a:p>
          <a:endParaRPr lang="zh-TW" altLang="en-US"/>
        </a:p>
      </dgm:t>
    </dgm:pt>
    <dgm:pt modelId="{7B874750-D86F-4584-B8C4-EF806222D885}" type="pres">
      <dgm:prSet presAssocID="{0575B59F-C6E2-46C5-A1A8-34F6144DB31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2B14DBB-49C4-4EF2-BE78-3ABBDD5D36A1}" type="pres">
      <dgm:prSet presAssocID="{712865B7-7687-4EBC-92D3-6E38A7CE1B25}" presName="circle1" presStyleLbl="node1" presStyleIdx="0" presStyleCnt="3"/>
      <dgm:spPr/>
    </dgm:pt>
    <dgm:pt modelId="{1CC8F539-1018-4DA0-BADE-81D2F91915A8}" type="pres">
      <dgm:prSet presAssocID="{712865B7-7687-4EBC-92D3-6E38A7CE1B25}" presName="space" presStyleCnt="0"/>
      <dgm:spPr/>
    </dgm:pt>
    <dgm:pt modelId="{AB10563D-44B5-4D1B-8703-7BEAB48DF951}" type="pres">
      <dgm:prSet presAssocID="{712865B7-7687-4EBC-92D3-6E38A7CE1B25}" presName="rect1" presStyleLbl="alignAcc1" presStyleIdx="0" presStyleCnt="3"/>
      <dgm:spPr/>
      <dgm:t>
        <a:bodyPr/>
        <a:lstStyle/>
        <a:p>
          <a:endParaRPr lang="zh-TW" altLang="en-US"/>
        </a:p>
      </dgm:t>
    </dgm:pt>
    <dgm:pt modelId="{2C7C4D0F-B2E4-42E3-ACC2-589A7A660E6D}" type="pres">
      <dgm:prSet presAssocID="{B4EBFF08-6532-44FF-8AD7-9776F51514A2}" presName="vertSpace2" presStyleLbl="node1" presStyleIdx="0" presStyleCnt="3"/>
      <dgm:spPr/>
    </dgm:pt>
    <dgm:pt modelId="{C8269267-8283-400C-824D-0784213E82FD}" type="pres">
      <dgm:prSet presAssocID="{B4EBFF08-6532-44FF-8AD7-9776F51514A2}" presName="circle2" presStyleLbl="node1" presStyleIdx="1" presStyleCnt="3"/>
      <dgm:spPr/>
    </dgm:pt>
    <dgm:pt modelId="{51680AA4-3C52-4638-ABC0-14E4EA5B298B}" type="pres">
      <dgm:prSet presAssocID="{B4EBFF08-6532-44FF-8AD7-9776F51514A2}" presName="rect2" presStyleLbl="alignAcc1" presStyleIdx="1" presStyleCnt="3"/>
      <dgm:spPr/>
      <dgm:t>
        <a:bodyPr/>
        <a:lstStyle/>
        <a:p>
          <a:endParaRPr lang="zh-TW" altLang="en-US"/>
        </a:p>
      </dgm:t>
    </dgm:pt>
    <dgm:pt modelId="{180ACEA1-9640-434D-A26D-41EE3A614274}" type="pres">
      <dgm:prSet presAssocID="{18749A5A-B992-4700-B5B5-79B0E4BFA7EB}" presName="vertSpace3" presStyleLbl="node1" presStyleIdx="1" presStyleCnt="3"/>
      <dgm:spPr/>
    </dgm:pt>
    <dgm:pt modelId="{8A22A367-CED8-48C8-A3E4-54991BBB9712}" type="pres">
      <dgm:prSet presAssocID="{18749A5A-B992-4700-B5B5-79B0E4BFA7EB}" presName="circle3" presStyleLbl="node1" presStyleIdx="2" presStyleCnt="3"/>
      <dgm:spPr/>
    </dgm:pt>
    <dgm:pt modelId="{9C96EA53-4F38-4A9E-AD64-5ECA10FB0B12}" type="pres">
      <dgm:prSet presAssocID="{18749A5A-B992-4700-B5B5-79B0E4BFA7EB}" presName="rect3" presStyleLbl="alignAcc1" presStyleIdx="2" presStyleCnt="3"/>
      <dgm:spPr/>
      <dgm:t>
        <a:bodyPr/>
        <a:lstStyle/>
        <a:p>
          <a:endParaRPr lang="zh-TW" altLang="en-US"/>
        </a:p>
      </dgm:t>
    </dgm:pt>
    <dgm:pt modelId="{1368B7A8-0889-49A2-AF68-6B3D644272AC}" type="pres">
      <dgm:prSet presAssocID="{712865B7-7687-4EBC-92D3-6E38A7CE1B2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B90D6E-DB02-4E31-8F57-67CEE6BEEEC0}" type="pres">
      <dgm:prSet presAssocID="{712865B7-7687-4EBC-92D3-6E38A7CE1B25}" presName="rect1ChTx" presStyleLbl="alignAcc1" presStyleIdx="2" presStyleCnt="3" custScaleX="1890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109C87-9F2E-47E5-963D-6FF65F1E062D}" type="pres">
      <dgm:prSet presAssocID="{B4EBFF08-6532-44FF-8AD7-9776F51514A2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2D0B7F-A6A2-4E14-ABFF-59D7D31FC4B9}" type="pres">
      <dgm:prSet presAssocID="{B4EBFF08-6532-44FF-8AD7-9776F51514A2}" presName="rect2ChTx" presStyleLbl="alignAcc1" presStyleIdx="2" presStyleCnt="3" custScaleX="145986" custLinFactNeighborX="-22891" custLinFactNeighborY="-23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0C4412-5122-4905-946F-B7CB2B0951D6}" type="pres">
      <dgm:prSet presAssocID="{18749A5A-B992-4700-B5B5-79B0E4BFA7EB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7BA224-509C-4FA8-AABB-6783FAD3FF68}" type="pres">
      <dgm:prSet presAssocID="{18749A5A-B992-4700-B5B5-79B0E4BFA7EB}" presName="rect3ChTx" presStyleLbl="alignAcc1" presStyleIdx="2" presStyleCnt="3" custScaleX="147806" custLinFactNeighborX="-21313" custLinFactNeighborY="31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DF0BDF-4107-4E3F-A248-4CDB6F7F62CF}" srcId="{712865B7-7687-4EBC-92D3-6E38A7CE1B25}" destId="{A27B716D-D0EF-44D0-BE64-CEC824B45D77}" srcOrd="0" destOrd="0" parTransId="{B60C5171-810E-4FFF-BC1D-C6473CE958EC}" sibTransId="{38944957-E575-4F7A-AFF8-2ED7DFDEEB28}"/>
    <dgm:cxn modelId="{2280F527-FFEE-4E29-BAFD-AAB91297C878}" type="presOf" srcId="{18749A5A-B992-4700-B5B5-79B0E4BFA7EB}" destId="{9C96EA53-4F38-4A9E-AD64-5ECA10FB0B12}" srcOrd="0" destOrd="0" presId="urn:microsoft.com/office/officeart/2005/8/layout/target3"/>
    <dgm:cxn modelId="{A58493F1-D7DE-42F0-AD95-9CCB61F29CC6}" type="presOf" srcId="{B4EBFF08-6532-44FF-8AD7-9776F51514A2}" destId="{51680AA4-3C52-4638-ABC0-14E4EA5B298B}" srcOrd="0" destOrd="0" presId="urn:microsoft.com/office/officeart/2005/8/layout/target3"/>
    <dgm:cxn modelId="{4026CF11-794E-498C-858D-BA90CCAB5831}" type="presOf" srcId="{712865B7-7687-4EBC-92D3-6E38A7CE1B25}" destId="{AB10563D-44B5-4D1B-8703-7BEAB48DF951}" srcOrd="0" destOrd="0" presId="urn:microsoft.com/office/officeart/2005/8/layout/target3"/>
    <dgm:cxn modelId="{54DBC070-7153-4D2D-9249-023EA9AF6C16}" srcId="{B4EBFF08-6532-44FF-8AD7-9776F51514A2}" destId="{B02DAE40-E916-43B2-9066-D26F6521886B}" srcOrd="1" destOrd="0" parTransId="{21241F17-D559-46F7-B6C8-495D2A4F19CF}" sibTransId="{F1C523BB-23E3-4823-88A4-7C5F4E5150BA}"/>
    <dgm:cxn modelId="{C6FCF462-7CE2-47C9-98E5-1B49C8F5AAAB}" type="presOf" srcId="{84D1FF28-C061-4501-A5E4-4CE0C9C6B923}" destId="{727BA224-509C-4FA8-AABB-6783FAD3FF68}" srcOrd="0" destOrd="0" presId="urn:microsoft.com/office/officeart/2005/8/layout/target3"/>
    <dgm:cxn modelId="{E01936C0-C80D-45FA-8127-BEAE0CE28047}" srcId="{18749A5A-B992-4700-B5B5-79B0E4BFA7EB}" destId="{84D1FF28-C061-4501-A5E4-4CE0C9C6B923}" srcOrd="0" destOrd="0" parTransId="{FEB0ECBF-9B13-43A5-B29C-CF16BBCEB12E}" sibTransId="{7DD6285A-AF4B-44A2-9735-6D1949DE0374}"/>
    <dgm:cxn modelId="{0F8654A7-DC62-4E95-A02B-AA3FD54ED5CA}" type="presOf" srcId="{A27B716D-D0EF-44D0-BE64-CEC824B45D77}" destId="{6BB90D6E-DB02-4E31-8F57-67CEE6BEEEC0}" srcOrd="0" destOrd="0" presId="urn:microsoft.com/office/officeart/2005/8/layout/target3"/>
    <dgm:cxn modelId="{11A85101-BB69-44DE-A907-B7FC4B2C0364}" srcId="{0575B59F-C6E2-46C5-A1A8-34F6144DB319}" destId="{712865B7-7687-4EBC-92D3-6E38A7CE1B25}" srcOrd="0" destOrd="0" parTransId="{98CD46AB-83CE-414D-B62E-E046E42A69FF}" sibTransId="{AF52E42D-E78C-45F3-99A9-D677970FB73F}"/>
    <dgm:cxn modelId="{BF377820-A5C9-4777-86AD-972EE50E8A76}" type="presOf" srcId="{712865B7-7687-4EBC-92D3-6E38A7CE1B25}" destId="{1368B7A8-0889-49A2-AF68-6B3D644272AC}" srcOrd="1" destOrd="0" presId="urn:microsoft.com/office/officeart/2005/8/layout/target3"/>
    <dgm:cxn modelId="{B7F6A9A2-316E-4EB9-8495-3921487DEA72}" type="presOf" srcId="{48430F75-7237-427B-A4E1-45E61DF37E19}" destId="{D12D0B7F-A6A2-4E14-ABFF-59D7D31FC4B9}" srcOrd="0" destOrd="0" presId="urn:microsoft.com/office/officeart/2005/8/layout/target3"/>
    <dgm:cxn modelId="{18F8F89F-74CB-4F02-B40F-3A4148F8CC1F}" type="presOf" srcId="{B02DAE40-E916-43B2-9066-D26F6521886B}" destId="{D12D0B7F-A6A2-4E14-ABFF-59D7D31FC4B9}" srcOrd="0" destOrd="1" presId="urn:microsoft.com/office/officeart/2005/8/layout/target3"/>
    <dgm:cxn modelId="{8ACB6002-F2A6-4DCC-A856-C686ECCEF584}" srcId="{B4EBFF08-6532-44FF-8AD7-9776F51514A2}" destId="{48430F75-7237-427B-A4E1-45E61DF37E19}" srcOrd="0" destOrd="0" parTransId="{F1E59132-7B14-402B-A2EB-0342224E1261}" sibTransId="{D7B30DDF-EAE5-483C-BB34-FB5E21C9DE8F}"/>
    <dgm:cxn modelId="{7476721F-62A1-4310-991E-F83D6FEC4E91}" type="presOf" srcId="{DC8993DF-01E9-4F63-9584-48938A06B0BB}" destId="{727BA224-509C-4FA8-AABB-6783FAD3FF68}" srcOrd="0" destOrd="1" presId="urn:microsoft.com/office/officeart/2005/8/layout/target3"/>
    <dgm:cxn modelId="{365E71BD-F98B-48D6-8691-EE789EA61FE3}" type="presOf" srcId="{B4EBFF08-6532-44FF-8AD7-9776F51514A2}" destId="{3A109C87-9F2E-47E5-963D-6FF65F1E062D}" srcOrd="1" destOrd="0" presId="urn:microsoft.com/office/officeart/2005/8/layout/target3"/>
    <dgm:cxn modelId="{8528B002-8029-40DA-9C68-64EE69368E90}" srcId="{0575B59F-C6E2-46C5-A1A8-34F6144DB319}" destId="{B4EBFF08-6532-44FF-8AD7-9776F51514A2}" srcOrd="1" destOrd="0" parTransId="{84568640-7A16-4B31-9078-AA111F39F40C}" sibTransId="{EA3AEA65-BA56-403F-B2D5-CAD7AF49A2B0}"/>
    <dgm:cxn modelId="{90D596A3-69C9-4461-A90F-641155DC709F}" srcId="{18749A5A-B992-4700-B5B5-79B0E4BFA7EB}" destId="{DC8993DF-01E9-4F63-9584-48938A06B0BB}" srcOrd="1" destOrd="0" parTransId="{BC8244B1-B4D8-46E8-B500-75B8764A6801}" sibTransId="{608AD080-9E7C-49FA-A0C8-64C59BCC6717}"/>
    <dgm:cxn modelId="{11E84C54-AFF7-46BB-BB95-B74D9208EC77}" type="presOf" srcId="{0575B59F-C6E2-46C5-A1A8-34F6144DB319}" destId="{7B874750-D86F-4584-B8C4-EF806222D885}" srcOrd="0" destOrd="0" presId="urn:microsoft.com/office/officeart/2005/8/layout/target3"/>
    <dgm:cxn modelId="{CE18636D-6B5E-4BBE-B5F3-8A9585DAC791}" type="presOf" srcId="{359151C4-5EFB-4278-A740-F61E72FAA3EC}" destId="{6BB90D6E-DB02-4E31-8F57-67CEE6BEEEC0}" srcOrd="0" destOrd="1" presId="urn:microsoft.com/office/officeart/2005/8/layout/target3"/>
    <dgm:cxn modelId="{766D63E5-656C-4A7A-85A3-5E0170A7A621}" srcId="{712865B7-7687-4EBC-92D3-6E38A7CE1B25}" destId="{359151C4-5EFB-4278-A740-F61E72FAA3EC}" srcOrd="1" destOrd="0" parTransId="{9F1624DA-F342-4AB4-A3F8-B040E4134903}" sibTransId="{49161B7E-43AF-4403-8B96-8C3AC478A2B9}"/>
    <dgm:cxn modelId="{49B98D4F-A9A9-4AD4-B191-C5A041654573}" type="presOf" srcId="{18749A5A-B992-4700-B5B5-79B0E4BFA7EB}" destId="{BF0C4412-5122-4905-946F-B7CB2B0951D6}" srcOrd="1" destOrd="0" presId="urn:microsoft.com/office/officeart/2005/8/layout/target3"/>
    <dgm:cxn modelId="{52F9DE10-5469-4638-948C-765A239C7AE1}" srcId="{0575B59F-C6E2-46C5-A1A8-34F6144DB319}" destId="{18749A5A-B992-4700-B5B5-79B0E4BFA7EB}" srcOrd="2" destOrd="0" parTransId="{9EC396D7-BDCA-477D-A22C-A79936FBC1A0}" sibTransId="{64FABC08-96D4-428D-911B-4EAD3C04D0FC}"/>
    <dgm:cxn modelId="{0DFB48C8-D97B-46CF-B3C3-AE365DB4922D}" type="presParOf" srcId="{7B874750-D86F-4584-B8C4-EF806222D885}" destId="{32B14DBB-49C4-4EF2-BE78-3ABBDD5D36A1}" srcOrd="0" destOrd="0" presId="urn:microsoft.com/office/officeart/2005/8/layout/target3"/>
    <dgm:cxn modelId="{01952C13-93FA-49F2-8B23-676E97753301}" type="presParOf" srcId="{7B874750-D86F-4584-B8C4-EF806222D885}" destId="{1CC8F539-1018-4DA0-BADE-81D2F91915A8}" srcOrd="1" destOrd="0" presId="urn:microsoft.com/office/officeart/2005/8/layout/target3"/>
    <dgm:cxn modelId="{95F1FB07-F423-479C-975C-261C101A1E2F}" type="presParOf" srcId="{7B874750-D86F-4584-B8C4-EF806222D885}" destId="{AB10563D-44B5-4D1B-8703-7BEAB48DF951}" srcOrd="2" destOrd="0" presId="urn:microsoft.com/office/officeart/2005/8/layout/target3"/>
    <dgm:cxn modelId="{26C989A5-1CD1-49FF-B7BA-B787245E9ACC}" type="presParOf" srcId="{7B874750-D86F-4584-B8C4-EF806222D885}" destId="{2C7C4D0F-B2E4-42E3-ACC2-589A7A660E6D}" srcOrd="3" destOrd="0" presId="urn:microsoft.com/office/officeart/2005/8/layout/target3"/>
    <dgm:cxn modelId="{72733358-1E05-4272-B906-89AE09782095}" type="presParOf" srcId="{7B874750-D86F-4584-B8C4-EF806222D885}" destId="{C8269267-8283-400C-824D-0784213E82FD}" srcOrd="4" destOrd="0" presId="urn:microsoft.com/office/officeart/2005/8/layout/target3"/>
    <dgm:cxn modelId="{67CCAD14-B124-406A-A2DC-A0BF8CCBD275}" type="presParOf" srcId="{7B874750-D86F-4584-B8C4-EF806222D885}" destId="{51680AA4-3C52-4638-ABC0-14E4EA5B298B}" srcOrd="5" destOrd="0" presId="urn:microsoft.com/office/officeart/2005/8/layout/target3"/>
    <dgm:cxn modelId="{A61CD86D-1F97-4FB2-A9B5-5EB8A1C26136}" type="presParOf" srcId="{7B874750-D86F-4584-B8C4-EF806222D885}" destId="{180ACEA1-9640-434D-A26D-41EE3A614274}" srcOrd="6" destOrd="0" presId="urn:microsoft.com/office/officeart/2005/8/layout/target3"/>
    <dgm:cxn modelId="{C9722718-52ED-4928-A4A5-175249D37EF5}" type="presParOf" srcId="{7B874750-D86F-4584-B8C4-EF806222D885}" destId="{8A22A367-CED8-48C8-A3E4-54991BBB9712}" srcOrd="7" destOrd="0" presId="urn:microsoft.com/office/officeart/2005/8/layout/target3"/>
    <dgm:cxn modelId="{C1E97126-61FD-4FFA-A4DA-44017E9AF7DA}" type="presParOf" srcId="{7B874750-D86F-4584-B8C4-EF806222D885}" destId="{9C96EA53-4F38-4A9E-AD64-5ECA10FB0B12}" srcOrd="8" destOrd="0" presId="urn:microsoft.com/office/officeart/2005/8/layout/target3"/>
    <dgm:cxn modelId="{EDA12564-FB65-4385-9BBA-263BFF6FDBA9}" type="presParOf" srcId="{7B874750-D86F-4584-B8C4-EF806222D885}" destId="{1368B7A8-0889-49A2-AF68-6B3D644272AC}" srcOrd="9" destOrd="0" presId="urn:microsoft.com/office/officeart/2005/8/layout/target3"/>
    <dgm:cxn modelId="{2A5A5B69-0219-41D0-AF3E-F5DC77ACD76D}" type="presParOf" srcId="{7B874750-D86F-4584-B8C4-EF806222D885}" destId="{6BB90D6E-DB02-4E31-8F57-67CEE6BEEEC0}" srcOrd="10" destOrd="0" presId="urn:microsoft.com/office/officeart/2005/8/layout/target3"/>
    <dgm:cxn modelId="{3337A329-5A2D-437A-9A02-E8A2852EE9FF}" type="presParOf" srcId="{7B874750-D86F-4584-B8C4-EF806222D885}" destId="{3A109C87-9F2E-47E5-963D-6FF65F1E062D}" srcOrd="11" destOrd="0" presId="urn:microsoft.com/office/officeart/2005/8/layout/target3"/>
    <dgm:cxn modelId="{58450A2B-D873-463D-B436-EACA4D2CAA73}" type="presParOf" srcId="{7B874750-D86F-4584-B8C4-EF806222D885}" destId="{D12D0B7F-A6A2-4E14-ABFF-59D7D31FC4B9}" srcOrd="12" destOrd="0" presId="urn:microsoft.com/office/officeart/2005/8/layout/target3"/>
    <dgm:cxn modelId="{435BC252-79F9-4D8A-BCD1-C35389B1D3A9}" type="presParOf" srcId="{7B874750-D86F-4584-B8C4-EF806222D885}" destId="{BF0C4412-5122-4905-946F-B7CB2B0951D6}" srcOrd="13" destOrd="0" presId="urn:microsoft.com/office/officeart/2005/8/layout/target3"/>
    <dgm:cxn modelId="{F447D084-D47A-484D-B9E3-501FB3305F25}" type="presParOf" srcId="{7B874750-D86F-4584-B8C4-EF806222D885}" destId="{727BA224-509C-4FA8-AABB-6783FAD3FF68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018F87-BF3F-41C7-B8CA-23E07FA2934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23801A3A-CB8D-4107-BF8F-52CD22719DFB}">
      <dgm:prSet phldrT="[文字]"/>
      <dgm:spPr/>
      <dgm:t>
        <a:bodyPr/>
        <a:lstStyle/>
        <a:p>
          <a:r>
            <a:rPr lang="zh-TW" altLang="en-US" dirty="0" smtClean="0"/>
            <a:t>戒毒沒戒癮</a:t>
          </a:r>
          <a:endParaRPr lang="zh-TW" altLang="en-US" dirty="0"/>
        </a:p>
      </dgm:t>
    </dgm:pt>
    <dgm:pt modelId="{734538B8-E19C-4E23-A34D-46C667897BBF}" type="parTrans" cxnId="{6E62CD3C-15BD-4CBC-8DB6-D63DEBE7CFE9}">
      <dgm:prSet/>
      <dgm:spPr/>
      <dgm:t>
        <a:bodyPr/>
        <a:lstStyle/>
        <a:p>
          <a:endParaRPr lang="zh-TW" altLang="en-US"/>
        </a:p>
      </dgm:t>
    </dgm:pt>
    <dgm:pt modelId="{3C8B5961-0214-4A35-879F-DFE1634A7CA5}" type="sibTrans" cxnId="{6E62CD3C-15BD-4CBC-8DB6-D63DEBE7CFE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98CE689-406D-4669-9A2D-D9ABDF645765}">
      <dgm:prSet phldrT="[文字]"/>
      <dgm:spPr/>
      <dgm:t>
        <a:bodyPr/>
        <a:lstStyle/>
        <a:p>
          <a:r>
            <a:rPr lang="zh-TW" altLang="en-US" dirty="0" smtClean="0"/>
            <a:t>戒毒動機低落</a:t>
          </a:r>
          <a:endParaRPr lang="zh-TW" altLang="en-US" dirty="0"/>
        </a:p>
      </dgm:t>
    </dgm:pt>
    <dgm:pt modelId="{2184FCE5-31D3-4BDF-A06A-B985E123C211}" type="parTrans" cxnId="{F9FD43FE-E80E-46A8-9B64-6F95386E6FDA}">
      <dgm:prSet/>
      <dgm:spPr/>
      <dgm:t>
        <a:bodyPr/>
        <a:lstStyle/>
        <a:p>
          <a:endParaRPr lang="zh-TW" altLang="en-US"/>
        </a:p>
      </dgm:t>
    </dgm:pt>
    <dgm:pt modelId="{8A0204B7-1128-4DA3-B6C1-A4EE5EABB93E}" type="sibTrans" cxnId="{F9FD43FE-E80E-46A8-9B64-6F95386E6FD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1A44EC1-35DD-4A9D-B31A-52B2BA120896}">
      <dgm:prSet phldrT="[文字]"/>
      <dgm:spPr/>
      <dgm:t>
        <a:bodyPr/>
        <a:lstStyle/>
        <a:p>
          <a:r>
            <a:rPr lang="zh-TW" altLang="en-US" dirty="0" smtClean="0"/>
            <a:t>戒斷痛苦難忍</a:t>
          </a:r>
          <a:endParaRPr lang="zh-TW" altLang="en-US" dirty="0"/>
        </a:p>
      </dgm:t>
    </dgm:pt>
    <dgm:pt modelId="{E03B0492-1CE0-4C9D-98E6-C69D2CB9C46C}" type="parTrans" cxnId="{F01E1BDD-AFCC-4763-8738-10BC6614F8A8}">
      <dgm:prSet/>
      <dgm:spPr/>
      <dgm:t>
        <a:bodyPr/>
        <a:lstStyle/>
        <a:p>
          <a:endParaRPr lang="zh-TW" altLang="en-US"/>
        </a:p>
      </dgm:t>
    </dgm:pt>
    <dgm:pt modelId="{5080AAC9-1BC0-4F8E-B8F1-072D554262F0}" type="sibTrans" cxnId="{F01E1BDD-AFCC-4763-8738-10BC6614F8A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F5B19C4-B8A3-4DD7-A233-592ABDAA12AC}">
      <dgm:prSet phldrT="[文字]"/>
      <dgm:spPr/>
      <dgm:t>
        <a:bodyPr/>
        <a:lstStyle/>
        <a:p>
          <a:r>
            <a:rPr lang="zh-TW" altLang="en-US" dirty="0" smtClean="0"/>
            <a:t>環境的誘陷</a:t>
          </a:r>
          <a:endParaRPr lang="zh-TW" altLang="en-US" dirty="0"/>
        </a:p>
      </dgm:t>
    </dgm:pt>
    <dgm:pt modelId="{A3854073-80F0-43FA-BF3F-BA1BFA0E18A8}" type="parTrans" cxnId="{292F0A6D-0A2A-4D05-B7B3-29FA6BA8D727}">
      <dgm:prSet/>
      <dgm:spPr/>
      <dgm:t>
        <a:bodyPr/>
        <a:lstStyle/>
        <a:p>
          <a:endParaRPr lang="zh-TW" altLang="en-US"/>
        </a:p>
      </dgm:t>
    </dgm:pt>
    <dgm:pt modelId="{D615A76D-045A-4E04-9E7A-ED4758A65F9D}" type="sibTrans" cxnId="{292F0A6D-0A2A-4D05-B7B3-29FA6BA8D727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681836D-62F5-46A1-824B-7E3926A26BE0}">
      <dgm:prSet phldrT="[文字]"/>
      <dgm:spPr/>
      <dgm:t>
        <a:bodyPr/>
        <a:lstStyle/>
        <a:p>
          <a:r>
            <a:rPr lang="zh-TW" altLang="en-US" dirty="0" smtClean="0"/>
            <a:t>戒後空虛無聊</a:t>
          </a:r>
          <a:endParaRPr lang="zh-TW" altLang="en-US" dirty="0"/>
        </a:p>
      </dgm:t>
    </dgm:pt>
    <dgm:pt modelId="{7174095A-6DE7-41EA-973D-EC10334EEEC3}" type="parTrans" cxnId="{406451EE-73A6-405D-ACF8-0CB26F98B042}">
      <dgm:prSet/>
      <dgm:spPr/>
      <dgm:t>
        <a:bodyPr/>
        <a:lstStyle/>
        <a:p>
          <a:endParaRPr lang="zh-TW" altLang="en-US"/>
        </a:p>
      </dgm:t>
    </dgm:pt>
    <dgm:pt modelId="{401CD239-153D-4D0E-9E57-C6DF0AA3BD73}" type="sibTrans" cxnId="{406451EE-73A6-405D-ACF8-0CB26F98B042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F289549-5BF5-4A33-8E6E-179DAE1194C3}">
      <dgm:prSet phldrT="[文字]"/>
      <dgm:spPr/>
      <dgm:t>
        <a:bodyPr/>
        <a:lstStyle/>
        <a:p>
          <a:r>
            <a:rPr lang="zh-TW" altLang="en-US" dirty="0" smtClean="0"/>
            <a:t>遭遇心理困擾</a:t>
          </a:r>
          <a:endParaRPr lang="zh-TW" altLang="en-US" dirty="0"/>
        </a:p>
      </dgm:t>
    </dgm:pt>
    <dgm:pt modelId="{5EE3AC66-199D-4D2C-A7C5-24C4DD78C34F}" type="parTrans" cxnId="{B2E97F9D-7C27-441B-AFBB-51B583177EB2}">
      <dgm:prSet/>
      <dgm:spPr/>
      <dgm:t>
        <a:bodyPr/>
        <a:lstStyle/>
        <a:p>
          <a:endParaRPr lang="zh-TW" altLang="en-US"/>
        </a:p>
      </dgm:t>
    </dgm:pt>
    <dgm:pt modelId="{8DB0FC5A-E856-4E21-A75C-93DF877A77A5}" type="sibTrans" cxnId="{B2E97F9D-7C27-441B-AFBB-51B583177EB2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04595663-9AD4-4387-A4DF-F3E23FA8FCD6}">
      <dgm:prSet phldrT="[文字]"/>
      <dgm:spPr/>
      <dgm:t>
        <a:bodyPr/>
        <a:lstStyle/>
        <a:p>
          <a:r>
            <a:rPr lang="zh-TW" altLang="en-US" dirty="0" smtClean="0"/>
            <a:t>家庭的刺激</a:t>
          </a:r>
          <a:endParaRPr lang="zh-TW" altLang="en-US" dirty="0"/>
        </a:p>
      </dgm:t>
    </dgm:pt>
    <dgm:pt modelId="{7D7DC676-05E9-491E-B05D-C47DEFF17442}" type="parTrans" cxnId="{AE32A0CB-D971-4645-8285-700EF62400CE}">
      <dgm:prSet/>
      <dgm:spPr/>
      <dgm:t>
        <a:bodyPr/>
        <a:lstStyle/>
        <a:p>
          <a:endParaRPr lang="zh-TW" altLang="en-US"/>
        </a:p>
      </dgm:t>
    </dgm:pt>
    <dgm:pt modelId="{DDD115BD-F76A-4C11-9EFD-54FABEAE934C}" type="sibTrans" cxnId="{AE32A0CB-D971-4645-8285-700EF62400CE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BD31BD5A-DF16-476C-BE74-623EAD32CF31}" type="pres">
      <dgm:prSet presAssocID="{32018F87-BF3F-41C7-B8CA-23E07FA2934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0EB4788C-6DE6-4B03-B9ED-F90C59B7F755}" type="pres">
      <dgm:prSet presAssocID="{23801A3A-CB8D-4107-BF8F-52CD22719DFB}" presName="text1" presStyleCnt="0"/>
      <dgm:spPr/>
    </dgm:pt>
    <dgm:pt modelId="{BB3F3CC6-FB2B-4EF6-A21A-21FB81755F75}" type="pres">
      <dgm:prSet presAssocID="{23801A3A-CB8D-4107-BF8F-52CD22719DFB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01CFFD-3DE5-42B0-94F6-5F91F1B5ACF9}" type="pres">
      <dgm:prSet presAssocID="{23801A3A-CB8D-4107-BF8F-52CD22719DFB}" presName="textaccent1" presStyleCnt="0"/>
      <dgm:spPr/>
    </dgm:pt>
    <dgm:pt modelId="{4175FBF9-3640-4CE3-A388-265FBB6FD550}" type="pres">
      <dgm:prSet presAssocID="{23801A3A-CB8D-4107-BF8F-52CD22719DFB}" presName="accentRepeatNode" presStyleLbl="solidAlignAcc1" presStyleIdx="0" presStyleCnt="14"/>
      <dgm:spPr/>
    </dgm:pt>
    <dgm:pt modelId="{B070B737-4DD6-464A-916F-D6C69022792B}" type="pres">
      <dgm:prSet presAssocID="{3C8B5961-0214-4A35-879F-DFE1634A7CA5}" presName="image1" presStyleCnt="0"/>
      <dgm:spPr/>
    </dgm:pt>
    <dgm:pt modelId="{D8D4F2D7-4D53-4746-9FCC-CD06923B23A3}" type="pres">
      <dgm:prSet presAssocID="{3C8B5961-0214-4A35-879F-DFE1634A7CA5}" presName="imageRepeatNode" presStyleLbl="alignAcc1" presStyleIdx="0" presStyleCnt="7"/>
      <dgm:spPr/>
      <dgm:t>
        <a:bodyPr/>
        <a:lstStyle/>
        <a:p>
          <a:endParaRPr lang="zh-TW" altLang="en-US"/>
        </a:p>
      </dgm:t>
    </dgm:pt>
    <dgm:pt modelId="{81156502-4DC3-46FC-B3AE-0958E4F51301}" type="pres">
      <dgm:prSet presAssocID="{3C8B5961-0214-4A35-879F-DFE1634A7CA5}" presName="imageaccent1" presStyleCnt="0"/>
      <dgm:spPr/>
    </dgm:pt>
    <dgm:pt modelId="{47250136-A48C-48EF-9EBA-92E72F3570E6}" type="pres">
      <dgm:prSet presAssocID="{3C8B5961-0214-4A35-879F-DFE1634A7CA5}" presName="accentRepeatNode" presStyleLbl="solidAlignAcc1" presStyleIdx="1" presStyleCnt="14"/>
      <dgm:spPr/>
    </dgm:pt>
    <dgm:pt modelId="{D4E4F1A7-A377-493D-B148-F20713CAA4CF}" type="pres">
      <dgm:prSet presAssocID="{998CE689-406D-4669-9A2D-D9ABDF645765}" presName="text2" presStyleCnt="0"/>
      <dgm:spPr/>
    </dgm:pt>
    <dgm:pt modelId="{DF1F73B7-6AA2-48E1-BF48-D412E73BCD71}" type="pres">
      <dgm:prSet presAssocID="{998CE689-406D-4669-9A2D-D9ABDF645765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A2F565-31C8-4DE0-AE68-0864327CAE52}" type="pres">
      <dgm:prSet presAssocID="{998CE689-406D-4669-9A2D-D9ABDF645765}" presName="textaccent2" presStyleCnt="0"/>
      <dgm:spPr/>
    </dgm:pt>
    <dgm:pt modelId="{BA85A9A6-2705-4607-B056-EAE367AA78AE}" type="pres">
      <dgm:prSet presAssocID="{998CE689-406D-4669-9A2D-D9ABDF645765}" presName="accentRepeatNode" presStyleLbl="solidAlignAcc1" presStyleIdx="2" presStyleCnt="14"/>
      <dgm:spPr/>
    </dgm:pt>
    <dgm:pt modelId="{C73A1AF8-9425-4184-AD05-CC90931F4BDF}" type="pres">
      <dgm:prSet presAssocID="{8A0204B7-1128-4DA3-B6C1-A4EE5EABB93E}" presName="image2" presStyleCnt="0"/>
      <dgm:spPr/>
    </dgm:pt>
    <dgm:pt modelId="{560FA737-B2A7-474D-9E3D-F1EA896CD300}" type="pres">
      <dgm:prSet presAssocID="{8A0204B7-1128-4DA3-B6C1-A4EE5EABB93E}" presName="imageRepeatNode" presStyleLbl="alignAcc1" presStyleIdx="1" presStyleCnt="7"/>
      <dgm:spPr/>
      <dgm:t>
        <a:bodyPr/>
        <a:lstStyle/>
        <a:p>
          <a:endParaRPr lang="zh-TW" altLang="en-US"/>
        </a:p>
      </dgm:t>
    </dgm:pt>
    <dgm:pt modelId="{83AD5354-CE31-45BE-A5A5-196FFB52BE08}" type="pres">
      <dgm:prSet presAssocID="{8A0204B7-1128-4DA3-B6C1-A4EE5EABB93E}" presName="imageaccent2" presStyleCnt="0"/>
      <dgm:spPr/>
    </dgm:pt>
    <dgm:pt modelId="{7B494437-8A7D-40F7-97C2-05B2E6DFBA60}" type="pres">
      <dgm:prSet presAssocID="{8A0204B7-1128-4DA3-B6C1-A4EE5EABB93E}" presName="accentRepeatNode" presStyleLbl="solidAlignAcc1" presStyleIdx="3" presStyleCnt="14"/>
      <dgm:spPr/>
    </dgm:pt>
    <dgm:pt modelId="{0E4732D8-0D77-42E1-97DF-8CC397C2D6F2}" type="pres">
      <dgm:prSet presAssocID="{81A44EC1-35DD-4A9D-B31A-52B2BA120896}" presName="text3" presStyleCnt="0"/>
      <dgm:spPr/>
    </dgm:pt>
    <dgm:pt modelId="{2189EB40-6FCA-4192-80BC-D051140F4BBF}" type="pres">
      <dgm:prSet presAssocID="{81A44EC1-35DD-4A9D-B31A-52B2BA120896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C024BA-3A33-408B-9840-882FC654F4B9}" type="pres">
      <dgm:prSet presAssocID="{81A44EC1-35DD-4A9D-B31A-52B2BA120896}" presName="textaccent3" presStyleCnt="0"/>
      <dgm:spPr/>
    </dgm:pt>
    <dgm:pt modelId="{89612E0E-7DAD-4976-8798-8CE0C2C66E8B}" type="pres">
      <dgm:prSet presAssocID="{81A44EC1-35DD-4A9D-B31A-52B2BA120896}" presName="accentRepeatNode" presStyleLbl="solidAlignAcc1" presStyleIdx="4" presStyleCnt="14"/>
      <dgm:spPr/>
    </dgm:pt>
    <dgm:pt modelId="{5B1454A1-6FA0-47C2-A625-BEB1F5BE9326}" type="pres">
      <dgm:prSet presAssocID="{5080AAC9-1BC0-4F8E-B8F1-072D554262F0}" presName="image3" presStyleCnt="0"/>
      <dgm:spPr/>
    </dgm:pt>
    <dgm:pt modelId="{4F0D6139-844A-4A20-8AEE-A33462D2C132}" type="pres">
      <dgm:prSet presAssocID="{5080AAC9-1BC0-4F8E-B8F1-072D554262F0}" presName="imageRepeatNode" presStyleLbl="alignAcc1" presStyleIdx="2" presStyleCnt="7"/>
      <dgm:spPr/>
      <dgm:t>
        <a:bodyPr/>
        <a:lstStyle/>
        <a:p>
          <a:endParaRPr lang="zh-TW" altLang="en-US"/>
        </a:p>
      </dgm:t>
    </dgm:pt>
    <dgm:pt modelId="{7142BB0E-D519-4C86-B599-240B1583F9F2}" type="pres">
      <dgm:prSet presAssocID="{5080AAC9-1BC0-4F8E-B8F1-072D554262F0}" presName="imageaccent3" presStyleCnt="0"/>
      <dgm:spPr/>
    </dgm:pt>
    <dgm:pt modelId="{3BE6E3D0-0665-42D3-B9E1-783017B559EC}" type="pres">
      <dgm:prSet presAssocID="{5080AAC9-1BC0-4F8E-B8F1-072D554262F0}" presName="accentRepeatNode" presStyleLbl="solidAlignAcc1" presStyleIdx="5" presStyleCnt="14"/>
      <dgm:spPr/>
    </dgm:pt>
    <dgm:pt modelId="{690098C8-4B5C-4BF5-91C0-25B485076AE8}" type="pres">
      <dgm:prSet presAssocID="{9F289549-5BF5-4A33-8E6E-179DAE1194C3}" presName="text4" presStyleCnt="0"/>
      <dgm:spPr/>
    </dgm:pt>
    <dgm:pt modelId="{8F5F5652-3891-43EF-B001-3F38E3425C0B}" type="pres">
      <dgm:prSet presAssocID="{9F289549-5BF5-4A33-8E6E-179DAE1194C3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6FD227-4CA2-481B-93B8-03B21A34C2B4}" type="pres">
      <dgm:prSet presAssocID="{9F289549-5BF5-4A33-8E6E-179DAE1194C3}" presName="textaccent4" presStyleCnt="0"/>
      <dgm:spPr/>
    </dgm:pt>
    <dgm:pt modelId="{F424F7B3-983A-43BA-A430-9C0F2721CA4B}" type="pres">
      <dgm:prSet presAssocID="{9F289549-5BF5-4A33-8E6E-179DAE1194C3}" presName="accentRepeatNode" presStyleLbl="solidAlignAcc1" presStyleIdx="6" presStyleCnt="14"/>
      <dgm:spPr/>
    </dgm:pt>
    <dgm:pt modelId="{27472A32-70E5-460B-B2A2-D5AE0BE09B3F}" type="pres">
      <dgm:prSet presAssocID="{8DB0FC5A-E856-4E21-A75C-93DF877A77A5}" presName="image4" presStyleCnt="0"/>
      <dgm:spPr/>
    </dgm:pt>
    <dgm:pt modelId="{E3E4E402-E72B-415E-8FAC-0B3B563B03E3}" type="pres">
      <dgm:prSet presAssocID="{8DB0FC5A-E856-4E21-A75C-93DF877A77A5}" presName="imageRepeatNode" presStyleLbl="alignAcc1" presStyleIdx="3" presStyleCnt="7"/>
      <dgm:spPr/>
      <dgm:t>
        <a:bodyPr/>
        <a:lstStyle/>
        <a:p>
          <a:endParaRPr lang="zh-TW" altLang="en-US"/>
        </a:p>
      </dgm:t>
    </dgm:pt>
    <dgm:pt modelId="{33CDE8C5-0F5E-458D-AE74-303A4F79AC05}" type="pres">
      <dgm:prSet presAssocID="{8DB0FC5A-E856-4E21-A75C-93DF877A77A5}" presName="imageaccent4" presStyleCnt="0"/>
      <dgm:spPr/>
    </dgm:pt>
    <dgm:pt modelId="{F9556C12-9105-4849-BF71-567B184924B9}" type="pres">
      <dgm:prSet presAssocID="{8DB0FC5A-E856-4E21-A75C-93DF877A77A5}" presName="accentRepeatNode" presStyleLbl="solidAlignAcc1" presStyleIdx="7" presStyleCnt="14"/>
      <dgm:spPr/>
    </dgm:pt>
    <dgm:pt modelId="{74046AB1-2034-47BD-9AEA-37CDCBA3DF37}" type="pres">
      <dgm:prSet presAssocID="{04595663-9AD4-4387-A4DF-F3E23FA8FCD6}" presName="text5" presStyleCnt="0"/>
      <dgm:spPr/>
    </dgm:pt>
    <dgm:pt modelId="{9EE5493B-EE93-4E58-B261-0750BE76C47C}" type="pres">
      <dgm:prSet presAssocID="{04595663-9AD4-4387-A4DF-F3E23FA8FCD6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0AC7FB-B63A-47EA-B933-4397DF1CC7EE}" type="pres">
      <dgm:prSet presAssocID="{04595663-9AD4-4387-A4DF-F3E23FA8FCD6}" presName="textaccent5" presStyleCnt="0"/>
      <dgm:spPr/>
    </dgm:pt>
    <dgm:pt modelId="{4130F678-223D-4ECD-B860-0436C957C713}" type="pres">
      <dgm:prSet presAssocID="{04595663-9AD4-4387-A4DF-F3E23FA8FCD6}" presName="accentRepeatNode" presStyleLbl="solidAlignAcc1" presStyleIdx="8" presStyleCnt="14"/>
      <dgm:spPr/>
    </dgm:pt>
    <dgm:pt modelId="{C0BEA792-D448-41E2-A56A-78D5CB64FCC1}" type="pres">
      <dgm:prSet presAssocID="{DDD115BD-F76A-4C11-9EFD-54FABEAE934C}" presName="image5" presStyleCnt="0"/>
      <dgm:spPr/>
    </dgm:pt>
    <dgm:pt modelId="{CCD76899-8B61-4607-9C1E-33CC087086F3}" type="pres">
      <dgm:prSet presAssocID="{DDD115BD-F76A-4C11-9EFD-54FABEAE934C}" presName="imageRepeatNode" presStyleLbl="alignAcc1" presStyleIdx="4" presStyleCnt="7"/>
      <dgm:spPr/>
      <dgm:t>
        <a:bodyPr/>
        <a:lstStyle/>
        <a:p>
          <a:endParaRPr lang="zh-TW" altLang="en-US"/>
        </a:p>
      </dgm:t>
    </dgm:pt>
    <dgm:pt modelId="{FEB8B26F-B2F8-431D-94CA-2309F5A1BCB3}" type="pres">
      <dgm:prSet presAssocID="{DDD115BD-F76A-4C11-9EFD-54FABEAE934C}" presName="imageaccent5" presStyleCnt="0"/>
      <dgm:spPr/>
    </dgm:pt>
    <dgm:pt modelId="{7CEF1F9A-3FF1-494C-84AF-C2D4F36A6CF1}" type="pres">
      <dgm:prSet presAssocID="{DDD115BD-F76A-4C11-9EFD-54FABEAE934C}" presName="accentRepeatNode" presStyleLbl="solidAlignAcc1" presStyleIdx="9" presStyleCnt="14"/>
      <dgm:spPr/>
    </dgm:pt>
    <dgm:pt modelId="{35BC6B44-5EB3-4F34-9812-A97D752DD3C0}" type="pres">
      <dgm:prSet presAssocID="{7F5B19C4-B8A3-4DD7-A233-592ABDAA12AC}" presName="text6" presStyleCnt="0"/>
      <dgm:spPr/>
    </dgm:pt>
    <dgm:pt modelId="{4012895B-CAB9-4181-8AE3-0AD850C48B84}" type="pres">
      <dgm:prSet presAssocID="{7F5B19C4-B8A3-4DD7-A233-592ABDAA12AC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495E60-6F81-4E0C-A6CA-AEB6C2F13BE1}" type="pres">
      <dgm:prSet presAssocID="{7F5B19C4-B8A3-4DD7-A233-592ABDAA12AC}" presName="textaccent6" presStyleCnt="0"/>
      <dgm:spPr/>
    </dgm:pt>
    <dgm:pt modelId="{BEA341EB-AEE8-4F68-A8CF-7DECF86C3B1E}" type="pres">
      <dgm:prSet presAssocID="{7F5B19C4-B8A3-4DD7-A233-592ABDAA12AC}" presName="accentRepeatNode" presStyleLbl="solidAlignAcc1" presStyleIdx="10" presStyleCnt="14"/>
      <dgm:spPr/>
    </dgm:pt>
    <dgm:pt modelId="{61851C6A-7C85-40EE-99B9-19F9062A321E}" type="pres">
      <dgm:prSet presAssocID="{D615A76D-045A-4E04-9E7A-ED4758A65F9D}" presName="image6" presStyleCnt="0"/>
      <dgm:spPr/>
    </dgm:pt>
    <dgm:pt modelId="{F9741F72-5A89-47F5-AC81-DE7BFA2C7BFC}" type="pres">
      <dgm:prSet presAssocID="{D615A76D-045A-4E04-9E7A-ED4758A65F9D}" presName="imageRepeatNode" presStyleLbl="alignAcc1" presStyleIdx="5" presStyleCnt="7"/>
      <dgm:spPr/>
      <dgm:t>
        <a:bodyPr/>
        <a:lstStyle/>
        <a:p>
          <a:endParaRPr lang="zh-TW" altLang="en-US"/>
        </a:p>
      </dgm:t>
    </dgm:pt>
    <dgm:pt modelId="{2CC95E31-A195-4EB6-8680-288561BC5E09}" type="pres">
      <dgm:prSet presAssocID="{D615A76D-045A-4E04-9E7A-ED4758A65F9D}" presName="imageaccent6" presStyleCnt="0"/>
      <dgm:spPr/>
    </dgm:pt>
    <dgm:pt modelId="{C3612B69-35D1-4184-8BA6-0FA3B4DE1334}" type="pres">
      <dgm:prSet presAssocID="{D615A76D-045A-4E04-9E7A-ED4758A65F9D}" presName="accentRepeatNode" presStyleLbl="solidAlignAcc1" presStyleIdx="11" presStyleCnt="14"/>
      <dgm:spPr/>
    </dgm:pt>
    <dgm:pt modelId="{6A00BEF8-D7AD-4883-9902-3772145305C9}" type="pres">
      <dgm:prSet presAssocID="{7681836D-62F5-46A1-824B-7E3926A26BE0}" presName="text7" presStyleCnt="0"/>
      <dgm:spPr/>
    </dgm:pt>
    <dgm:pt modelId="{40F0644C-4F57-4CB4-8147-CFC6BFE76F83}" type="pres">
      <dgm:prSet presAssocID="{7681836D-62F5-46A1-824B-7E3926A26BE0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4B4F69-968B-4B7A-982B-DAC0B91168D1}" type="pres">
      <dgm:prSet presAssocID="{7681836D-62F5-46A1-824B-7E3926A26BE0}" presName="textaccent7" presStyleCnt="0"/>
      <dgm:spPr/>
    </dgm:pt>
    <dgm:pt modelId="{8EC9A993-FF78-4E73-A3AA-45EE10B2D680}" type="pres">
      <dgm:prSet presAssocID="{7681836D-62F5-46A1-824B-7E3926A26BE0}" presName="accentRepeatNode" presStyleLbl="solidAlignAcc1" presStyleIdx="12" presStyleCnt="14"/>
      <dgm:spPr/>
    </dgm:pt>
    <dgm:pt modelId="{C560E7D4-F474-424D-A163-994FE74BD5B8}" type="pres">
      <dgm:prSet presAssocID="{401CD239-153D-4D0E-9E57-C6DF0AA3BD73}" presName="image7" presStyleCnt="0"/>
      <dgm:spPr/>
    </dgm:pt>
    <dgm:pt modelId="{E2C99A4E-0724-4BE1-A2C8-826B66129C31}" type="pres">
      <dgm:prSet presAssocID="{401CD239-153D-4D0E-9E57-C6DF0AA3BD73}" presName="imageRepeatNode" presStyleLbl="alignAcc1" presStyleIdx="6" presStyleCnt="7"/>
      <dgm:spPr/>
      <dgm:t>
        <a:bodyPr/>
        <a:lstStyle/>
        <a:p>
          <a:endParaRPr lang="zh-TW" altLang="en-US"/>
        </a:p>
      </dgm:t>
    </dgm:pt>
    <dgm:pt modelId="{6256843C-7053-43FF-8EF9-75DF960F2CCD}" type="pres">
      <dgm:prSet presAssocID="{401CD239-153D-4D0E-9E57-C6DF0AA3BD73}" presName="imageaccent7" presStyleCnt="0"/>
      <dgm:spPr/>
    </dgm:pt>
    <dgm:pt modelId="{8FD9B24A-7188-49B2-9430-959768FEDA1E}" type="pres">
      <dgm:prSet presAssocID="{401CD239-153D-4D0E-9E57-C6DF0AA3BD73}" presName="accentRepeatNode" presStyleLbl="solidAlignAcc1" presStyleIdx="13" presStyleCnt="14"/>
      <dgm:spPr/>
    </dgm:pt>
  </dgm:ptLst>
  <dgm:cxnLst>
    <dgm:cxn modelId="{406451EE-73A6-405D-ACF8-0CB26F98B042}" srcId="{32018F87-BF3F-41C7-B8CA-23E07FA29348}" destId="{7681836D-62F5-46A1-824B-7E3926A26BE0}" srcOrd="6" destOrd="0" parTransId="{7174095A-6DE7-41EA-973D-EC10334EEEC3}" sibTransId="{401CD239-153D-4D0E-9E57-C6DF0AA3BD73}"/>
    <dgm:cxn modelId="{FCE373FD-0B82-4C84-9ADB-D221F5AC5CD7}" type="presOf" srcId="{9F289549-5BF5-4A33-8E6E-179DAE1194C3}" destId="{8F5F5652-3891-43EF-B001-3F38E3425C0B}" srcOrd="0" destOrd="0" presId="urn:microsoft.com/office/officeart/2008/layout/HexagonCluster"/>
    <dgm:cxn modelId="{C2299C87-BA76-4957-8628-CD1B1E98FBFA}" type="presOf" srcId="{998CE689-406D-4669-9A2D-D9ABDF645765}" destId="{DF1F73B7-6AA2-48E1-BF48-D412E73BCD71}" srcOrd="0" destOrd="0" presId="urn:microsoft.com/office/officeart/2008/layout/HexagonCluster"/>
    <dgm:cxn modelId="{9A2AF3C0-C6C2-478C-939D-35B31D57F01D}" type="presOf" srcId="{401CD239-153D-4D0E-9E57-C6DF0AA3BD73}" destId="{E2C99A4E-0724-4BE1-A2C8-826B66129C31}" srcOrd="0" destOrd="0" presId="urn:microsoft.com/office/officeart/2008/layout/HexagonCluster"/>
    <dgm:cxn modelId="{F01E1BDD-AFCC-4763-8738-10BC6614F8A8}" srcId="{32018F87-BF3F-41C7-B8CA-23E07FA29348}" destId="{81A44EC1-35DD-4A9D-B31A-52B2BA120896}" srcOrd="2" destOrd="0" parTransId="{E03B0492-1CE0-4C9D-98E6-C69D2CB9C46C}" sibTransId="{5080AAC9-1BC0-4F8E-B8F1-072D554262F0}"/>
    <dgm:cxn modelId="{AE7AD23E-A127-44DC-97E9-06B24DCDE6C2}" type="presOf" srcId="{81A44EC1-35DD-4A9D-B31A-52B2BA120896}" destId="{2189EB40-6FCA-4192-80BC-D051140F4BBF}" srcOrd="0" destOrd="0" presId="urn:microsoft.com/office/officeart/2008/layout/HexagonCluster"/>
    <dgm:cxn modelId="{27792C1C-E9E9-4B9E-9E06-A42B8E005BD8}" type="presOf" srcId="{8A0204B7-1128-4DA3-B6C1-A4EE5EABB93E}" destId="{560FA737-B2A7-474D-9E3D-F1EA896CD300}" srcOrd="0" destOrd="0" presId="urn:microsoft.com/office/officeart/2008/layout/HexagonCluster"/>
    <dgm:cxn modelId="{7837A2B8-378B-423D-ACF5-FF5A020F5E2F}" type="presOf" srcId="{3C8B5961-0214-4A35-879F-DFE1634A7CA5}" destId="{D8D4F2D7-4D53-4746-9FCC-CD06923B23A3}" srcOrd="0" destOrd="0" presId="urn:microsoft.com/office/officeart/2008/layout/HexagonCluster"/>
    <dgm:cxn modelId="{2F398C77-00E0-4601-AAD7-77203114D38B}" type="presOf" srcId="{DDD115BD-F76A-4C11-9EFD-54FABEAE934C}" destId="{CCD76899-8B61-4607-9C1E-33CC087086F3}" srcOrd="0" destOrd="0" presId="urn:microsoft.com/office/officeart/2008/layout/HexagonCluster"/>
    <dgm:cxn modelId="{8B100D79-93D3-4FF2-BD8F-D6796E1FF755}" type="presOf" srcId="{23801A3A-CB8D-4107-BF8F-52CD22719DFB}" destId="{BB3F3CC6-FB2B-4EF6-A21A-21FB81755F75}" srcOrd="0" destOrd="0" presId="urn:microsoft.com/office/officeart/2008/layout/HexagonCluster"/>
    <dgm:cxn modelId="{292F0A6D-0A2A-4D05-B7B3-29FA6BA8D727}" srcId="{32018F87-BF3F-41C7-B8CA-23E07FA29348}" destId="{7F5B19C4-B8A3-4DD7-A233-592ABDAA12AC}" srcOrd="5" destOrd="0" parTransId="{A3854073-80F0-43FA-BF3F-BA1BFA0E18A8}" sibTransId="{D615A76D-045A-4E04-9E7A-ED4758A65F9D}"/>
    <dgm:cxn modelId="{8A082C49-CB14-4BF6-910D-3943F2EF5D9E}" type="presOf" srcId="{7681836D-62F5-46A1-824B-7E3926A26BE0}" destId="{40F0644C-4F57-4CB4-8147-CFC6BFE76F83}" srcOrd="0" destOrd="0" presId="urn:microsoft.com/office/officeart/2008/layout/HexagonCluster"/>
    <dgm:cxn modelId="{0964680D-EE27-452E-9FDB-8E29CB451F00}" type="presOf" srcId="{04595663-9AD4-4387-A4DF-F3E23FA8FCD6}" destId="{9EE5493B-EE93-4E58-B261-0750BE76C47C}" srcOrd="0" destOrd="0" presId="urn:microsoft.com/office/officeart/2008/layout/HexagonCluster"/>
    <dgm:cxn modelId="{CC62C531-9A5D-433F-B5C0-D4A277B9A850}" type="presOf" srcId="{8DB0FC5A-E856-4E21-A75C-93DF877A77A5}" destId="{E3E4E402-E72B-415E-8FAC-0B3B563B03E3}" srcOrd="0" destOrd="0" presId="urn:microsoft.com/office/officeart/2008/layout/HexagonCluster"/>
    <dgm:cxn modelId="{EC16C079-6805-475B-9F63-23566DAA64A2}" type="presOf" srcId="{5080AAC9-1BC0-4F8E-B8F1-072D554262F0}" destId="{4F0D6139-844A-4A20-8AEE-A33462D2C132}" srcOrd="0" destOrd="0" presId="urn:microsoft.com/office/officeart/2008/layout/HexagonCluster"/>
    <dgm:cxn modelId="{F9FD43FE-E80E-46A8-9B64-6F95386E6FDA}" srcId="{32018F87-BF3F-41C7-B8CA-23E07FA29348}" destId="{998CE689-406D-4669-9A2D-D9ABDF645765}" srcOrd="1" destOrd="0" parTransId="{2184FCE5-31D3-4BDF-A06A-B985E123C211}" sibTransId="{8A0204B7-1128-4DA3-B6C1-A4EE5EABB93E}"/>
    <dgm:cxn modelId="{21154EC5-9D6C-4464-B65D-7D981820EB99}" type="presOf" srcId="{32018F87-BF3F-41C7-B8CA-23E07FA29348}" destId="{BD31BD5A-DF16-476C-BE74-623EAD32CF31}" srcOrd="0" destOrd="0" presId="urn:microsoft.com/office/officeart/2008/layout/HexagonCluster"/>
    <dgm:cxn modelId="{0DF790E0-6E36-4C38-AC5E-B6A90D758C5F}" type="presOf" srcId="{7F5B19C4-B8A3-4DD7-A233-592ABDAA12AC}" destId="{4012895B-CAB9-4181-8AE3-0AD850C48B84}" srcOrd="0" destOrd="0" presId="urn:microsoft.com/office/officeart/2008/layout/HexagonCluster"/>
    <dgm:cxn modelId="{6E62CD3C-15BD-4CBC-8DB6-D63DEBE7CFE9}" srcId="{32018F87-BF3F-41C7-B8CA-23E07FA29348}" destId="{23801A3A-CB8D-4107-BF8F-52CD22719DFB}" srcOrd="0" destOrd="0" parTransId="{734538B8-E19C-4E23-A34D-46C667897BBF}" sibTransId="{3C8B5961-0214-4A35-879F-DFE1634A7CA5}"/>
    <dgm:cxn modelId="{AE32A0CB-D971-4645-8285-700EF62400CE}" srcId="{32018F87-BF3F-41C7-B8CA-23E07FA29348}" destId="{04595663-9AD4-4387-A4DF-F3E23FA8FCD6}" srcOrd="4" destOrd="0" parTransId="{7D7DC676-05E9-491E-B05D-C47DEFF17442}" sibTransId="{DDD115BD-F76A-4C11-9EFD-54FABEAE934C}"/>
    <dgm:cxn modelId="{3778E5BE-86C1-4230-9B71-C0F3900C9CD1}" type="presOf" srcId="{D615A76D-045A-4E04-9E7A-ED4758A65F9D}" destId="{F9741F72-5A89-47F5-AC81-DE7BFA2C7BFC}" srcOrd="0" destOrd="0" presId="urn:microsoft.com/office/officeart/2008/layout/HexagonCluster"/>
    <dgm:cxn modelId="{B2E97F9D-7C27-441B-AFBB-51B583177EB2}" srcId="{32018F87-BF3F-41C7-B8CA-23E07FA29348}" destId="{9F289549-5BF5-4A33-8E6E-179DAE1194C3}" srcOrd="3" destOrd="0" parTransId="{5EE3AC66-199D-4D2C-A7C5-24C4DD78C34F}" sibTransId="{8DB0FC5A-E856-4E21-A75C-93DF877A77A5}"/>
    <dgm:cxn modelId="{1D587616-2408-4A5F-8A93-D80BA1EF9B03}" type="presParOf" srcId="{BD31BD5A-DF16-476C-BE74-623EAD32CF31}" destId="{0EB4788C-6DE6-4B03-B9ED-F90C59B7F755}" srcOrd="0" destOrd="0" presId="urn:microsoft.com/office/officeart/2008/layout/HexagonCluster"/>
    <dgm:cxn modelId="{CA6C189A-9E82-450F-9F31-1F6A5A9EDCDB}" type="presParOf" srcId="{0EB4788C-6DE6-4B03-B9ED-F90C59B7F755}" destId="{BB3F3CC6-FB2B-4EF6-A21A-21FB81755F75}" srcOrd="0" destOrd="0" presId="urn:microsoft.com/office/officeart/2008/layout/HexagonCluster"/>
    <dgm:cxn modelId="{9356D740-CC85-4FDA-8729-F7517B43D028}" type="presParOf" srcId="{BD31BD5A-DF16-476C-BE74-623EAD32CF31}" destId="{3401CFFD-3DE5-42B0-94F6-5F91F1B5ACF9}" srcOrd="1" destOrd="0" presId="urn:microsoft.com/office/officeart/2008/layout/HexagonCluster"/>
    <dgm:cxn modelId="{568115B6-4F92-4278-B9AF-68B6536AD6DC}" type="presParOf" srcId="{3401CFFD-3DE5-42B0-94F6-5F91F1B5ACF9}" destId="{4175FBF9-3640-4CE3-A388-265FBB6FD550}" srcOrd="0" destOrd="0" presId="urn:microsoft.com/office/officeart/2008/layout/HexagonCluster"/>
    <dgm:cxn modelId="{5FCA7500-106E-4748-94B2-E39EB6F0351D}" type="presParOf" srcId="{BD31BD5A-DF16-476C-BE74-623EAD32CF31}" destId="{B070B737-4DD6-464A-916F-D6C69022792B}" srcOrd="2" destOrd="0" presId="urn:microsoft.com/office/officeart/2008/layout/HexagonCluster"/>
    <dgm:cxn modelId="{4421BA02-BAD3-4992-AD2E-F8E1B50BA595}" type="presParOf" srcId="{B070B737-4DD6-464A-916F-D6C69022792B}" destId="{D8D4F2D7-4D53-4746-9FCC-CD06923B23A3}" srcOrd="0" destOrd="0" presId="urn:microsoft.com/office/officeart/2008/layout/HexagonCluster"/>
    <dgm:cxn modelId="{700E26A0-4320-4044-B83E-618EDBCC65FF}" type="presParOf" srcId="{BD31BD5A-DF16-476C-BE74-623EAD32CF31}" destId="{81156502-4DC3-46FC-B3AE-0958E4F51301}" srcOrd="3" destOrd="0" presId="urn:microsoft.com/office/officeart/2008/layout/HexagonCluster"/>
    <dgm:cxn modelId="{EEE3CBCC-D73C-4AD5-ADED-16AFE7B840C3}" type="presParOf" srcId="{81156502-4DC3-46FC-B3AE-0958E4F51301}" destId="{47250136-A48C-48EF-9EBA-92E72F3570E6}" srcOrd="0" destOrd="0" presId="urn:microsoft.com/office/officeart/2008/layout/HexagonCluster"/>
    <dgm:cxn modelId="{497B0170-3159-4062-9B06-FA61A735ABB1}" type="presParOf" srcId="{BD31BD5A-DF16-476C-BE74-623EAD32CF31}" destId="{D4E4F1A7-A377-493D-B148-F20713CAA4CF}" srcOrd="4" destOrd="0" presId="urn:microsoft.com/office/officeart/2008/layout/HexagonCluster"/>
    <dgm:cxn modelId="{6B2A2E11-6AFF-491B-92EC-73222F5D1263}" type="presParOf" srcId="{D4E4F1A7-A377-493D-B148-F20713CAA4CF}" destId="{DF1F73B7-6AA2-48E1-BF48-D412E73BCD71}" srcOrd="0" destOrd="0" presId="urn:microsoft.com/office/officeart/2008/layout/HexagonCluster"/>
    <dgm:cxn modelId="{5A1EE1FF-9733-401E-8D11-16381AAE95BA}" type="presParOf" srcId="{BD31BD5A-DF16-476C-BE74-623EAD32CF31}" destId="{41A2F565-31C8-4DE0-AE68-0864327CAE52}" srcOrd="5" destOrd="0" presId="urn:microsoft.com/office/officeart/2008/layout/HexagonCluster"/>
    <dgm:cxn modelId="{11CD0552-7159-473C-A24A-42C78A126A20}" type="presParOf" srcId="{41A2F565-31C8-4DE0-AE68-0864327CAE52}" destId="{BA85A9A6-2705-4607-B056-EAE367AA78AE}" srcOrd="0" destOrd="0" presId="urn:microsoft.com/office/officeart/2008/layout/HexagonCluster"/>
    <dgm:cxn modelId="{CA1AF300-CC11-4959-B0CD-85FEA6E57ECF}" type="presParOf" srcId="{BD31BD5A-DF16-476C-BE74-623EAD32CF31}" destId="{C73A1AF8-9425-4184-AD05-CC90931F4BDF}" srcOrd="6" destOrd="0" presId="urn:microsoft.com/office/officeart/2008/layout/HexagonCluster"/>
    <dgm:cxn modelId="{5828A554-BC93-4EF5-A492-E5B515F7B2C2}" type="presParOf" srcId="{C73A1AF8-9425-4184-AD05-CC90931F4BDF}" destId="{560FA737-B2A7-474D-9E3D-F1EA896CD300}" srcOrd="0" destOrd="0" presId="urn:microsoft.com/office/officeart/2008/layout/HexagonCluster"/>
    <dgm:cxn modelId="{50A2D6AB-B4E1-4D6D-84B3-D792470F49D1}" type="presParOf" srcId="{BD31BD5A-DF16-476C-BE74-623EAD32CF31}" destId="{83AD5354-CE31-45BE-A5A5-196FFB52BE08}" srcOrd="7" destOrd="0" presId="urn:microsoft.com/office/officeart/2008/layout/HexagonCluster"/>
    <dgm:cxn modelId="{83BD9663-55C5-41AA-8380-35C73A48CB75}" type="presParOf" srcId="{83AD5354-CE31-45BE-A5A5-196FFB52BE08}" destId="{7B494437-8A7D-40F7-97C2-05B2E6DFBA60}" srcOrd="0" destOrd="0" presId="urn:microsoft.com/office/officeart/2008/layout/HexagonCluster"/>
    <dgm:cxn modelId="{C12BF09F-CCE0-4AD5-BDB8-E02EE0CCC6FE}" type="presParOf" srcId="{BD31BD5A-DF16-476C-BE74-623EAD32CF31}" destId="{0E4732D8-0D77-42E1-97DF-8CC397C2D6F2}" srcOrd="8" destOrd="0" presId="urn:microsoft.com/office/officeart/2008/layout/HexagonCluster"/>
    <dgm:cxn modelId="{D1968371-FC35-453D-86DB-CCCF76618E40}" type="presParOf" srcId="{0E4732D8-0D77-42E1-97DF-8CC397C2D6F2}" destId="{2189EB40-6FCA-4192-80BC-D051140F4BBF}" srcOrd="0" destOrd="0" presId="urn:microsoft.com/office/officeart/2008/layout/HexagonCluster"/>
    <dgm:cxn modelId="{47CA1047-C3F8-441C-9BCD-C6181AF082CA}" type="presParOf" srcId="{BD31BD5A-DF16-476C-BE74-623EAD32CF31}" destId="{BEC024BA-3A33-408B-9840-882FC654F4B9}" srcOrd="9" destOrd="0" presId="urn:microsoft.com/office/officeart/2008/layout/HexagonCluster"/>
    <dgm:cxn modelId="{9BCD67A6-C101-41DD-89FD-1A134117FDCF}" type="presParOf" srcId="{BEC024BA-3A33-408B-9840-882FC654F4B9}" destId="{89612E0E-7DAD-4976-8798-8CE0C2C66E8B}" srcOrd="0" destOrd="0" presId="urn:microsoft.com/office/officeart/2008/layout/HexagonCluster"/>
    <dgm:cxn modelId="{79C2E69E-3E0E-4A33-BFE9-73D23FE6ED85}" type="presParOf" srcId="{BD31BD5A-DF16-476C-BE74-623EAD32CF31}" destId="{5B1454A1-6FA0-47C2-A625-BEB1F5BE9326}" srcOrd="10" destOrd="0" presId="urn:microsoft.com/office/officeart/2008/layout/HexagonCluster"/>
    <dgm:cxn modelId="{F2E52514-DAF2-48B9-8007-D794D90FA508}" type="presParOf" srcId="{5B1454A1-6FA0-47C2-A625-BEB1F5BE9326}" destId="{4F0D6139-844A-4A20-8AEE-A33462D2C132}" srcOrd="0" destOrd="0" presId="urn:microsoft.com/office/officeart/2008/layout/HexagonCluster"/>
    <dgm:cxn modelId="{D2FF69F5-ADB5-4FCA-BAA5-EBAE253315F2}" type="presParOf" srcId="{BD31BD5A-DF16-476C-BE74-623EAD32CF31}" destId="{7142BB0E-D519-4C86-B599-240B1583F9F2}" srcOrd="11" destOrd="0" presId="urn:microsoft.com/office/officeart/2008/layout/HexagonCluster"/>
    <dgm:cxn modelId="{F7755C66-DDE8-4D3D-B3AF-DD253C1B19AD}" type="presParOf" srcId="{7142BB0E-D519-4C86-B599-240B1583F9F2}" destId="{3BE6E3D0-0665-42D3-B9E1-783017B559EC}" srcOrd="0" destOrd="0" presId="urn:microsoft.com/office/officeart/2008/layout/HexagonCluster"/>
    <dgm:cxn modelId="{7CF1CE5A-BB1D-4510-A1D6-DD195F63961E}" type="presParOf" srcId="{BD31BD5A-DF16-476C-BE74-623EAD32CF31}" destId="{690098C8-4B5C-4BF5-91C0-25B485076AE8}" srcOrd="12" destOrd="0" presId="urn:microsoft.com/office/officeart/2008/layout/HexagonCluster"/>
    <dgm:cxn modelId="{4F3DFA9A-B520-4A30-AB59-BE478CB4F07A}" type="presParOf" srcId="{690098C8-4B5C-4BF5-91C0-25B485076AE8}" destId="{8F5F5652-3891-43EF-B001-3F38E3425C0B}" srcOrd="0" destOrd="0" presId="urn:microsoft.com/office/officeart/2008/layout/HexagonCluster"/>
    <dgm:cxn modelId="{FB67919D-6D0E-49E7-AED3-34F71B5D9D78}" type="presParOf" srcId="{BD31BD5A-DF16-476C-BE74-623EAD32CF31}" destId="{D56FD227-4CA2-481B-93B8-03B21A34C2B4}" srcOrd="13" destOrd="0" presId="urn:microsoft.com/office/officeart/2008/layout/HexagonCluster"/>
    <dgm:cxn modelId="{9CB04840-6737-4006-80CF-A567404B097A}" type="presParOf" srcId="{D56FD227-4CA2-481B-93B8-03B21A34C2B4}" destId="{F424F7B3-983A-43BA-A430-9C0F2721CA4B}" srcOrd="0" destOrd="0" presId="urn:microsoft.com/office/officeart/2008/layout/HexagonCluster"/>
    <dgm:cxn modelId="{AE82F790-BAE3-4139-985D-F7F26DD63F74}" type="presParOf" srcId="{BD31BD5A-DF16-476C-BE74-623EAD32CF31}" destId="{27472A32-70E5-460B-B2A2-D5AE0BE09B3F}" srcOrd="14" destOrd="0" presId="urn:microsoft.com/office/officeart/2008/layout/HexagonCluster"/>
    <dgm:cxn modelId="{A2655B5E-D33E-4E41-9935-FB53EE5814E0}" type="presParOf" srcId="{27472A32-70E5-460B-B2A2-D5AE0BE09B3F}" destId="{E3E4E402-E72B-415E-8FAC-0B3B563B03E3}" srcOrd="0" destOrd="0" presId="urn:microsoft.com/office/officeart/2008/layout/HexagonCluster"/>
    <dgm:cxn modelId="{350D97A3-DD4C-4AC5-9091-290A4D131982}" type="presParOf" srcId="{BD31BD5A-DF16-476C-BE74-623EAD32CF31}" destId="{33CDE8C5-0F5E-458D-AE74-303A4F79AC05}" srcOrd="15" destOrd="0" presId="urn:microsoft.com/office/officeart/2008/layout/HexagonCluster"/>
    <dgm:cxn modelId="{AF184E87-DC6C-447A-A26B-562703BE6856}" type="presParOf" srcId="{33CDE8C5-0F5E-458D-AE74-303A4F79AC05}" destId="{F9556C12-9105-4849-BF71-567B184924B9}" srcOrd="0" destOrd="0" presId="urn:microsoft.com/office/officeart/2008/layout/HexagonCluster"/>
    <dgm:cxn modelId="{A3CCC9E8-750B-4E45-AF28-9DD9E2770E54}" type="presParOf" srcId="{BD31BD5A-DF16-476C-BE74-623EAD32CF31}" destId="{74046AB1-2034-47BD-9AEA-37CDCBA3DF37}" srcOrd="16" destOrd="0" presId="urn:microsoft.com/office/officeart/2008/layout/HexagonCluster"/>
    <dgm:cxn modelId="{58512C3B-2ECF-4FE8-8E66-466DE8E1D684}" type="presParOf" srcId="{74046AB1-2034-47BD-9AEA-37CDCBA3DF37}" destId="{9EE5493B-EE93-4E58-B261-0750BE76C47C}" srcOrd="0" destOrd="0" presId="urn:microsoft.com/office/officeart/2008/layout/HexagonCluster"/>
    <dgm:cxn modelId="{E94F195E-6EA3-4093-9F76-9E0D641A6245}" type="presParOf" srcId="{BD31BD5A-DF16-476C-BE74-623EAD32CF31}" destId="{FE0AC7FB-B63A-47EA-B933-4397DF1CC7EE}" srcOrd="17" destOrd="0" presId="urn:microsoft.com/office/officeart/2008/layout/HexagonCluster"/>
    <dgm:cxn modelId="{59A4B38A-047D-4DBF-9C1F-08F4FC21C556}" type="presParOf" srcId="{FE0AC7FB-B63A-47EA-B933-4397DF1CC7EE}" destId="{4130F678-223D-4ECD-B860-0436C957C713}" srcOrd="0" destOrd="0" presId="urn:microsoft.com/office/officeart/2008/layout/HexagonCluster"/>
    <dgm:cxn modelId="{41E9DC60-3825-401A-A752-49504217C91D}" type="presParOf" srcId="{BD31BD5A-DF16-476C-BE74-623EAD32CF31}" destId="{C0BEA792-D448-41E2-A56A-78D5CB64FCC1}" srcOrd="18" destOrd="0" presId="urn:microsoft.com/office/officeart/2008/layout/HexagonCluster"/>
    <dgm:cxn modelId="{07CAEE59-5841-49C8-9640-91CCDBB6D3FA}" type="presParOf" srcId="{C0BEA792-D448-41E2-A56A-78D5CB64FCC1}" destId="{CCD76899-8B61-4607-9C1E-33CC087086F3}" srcOrd="0" destOrd="0" presId="urn:microsoft.com/office/officeart/2008/layout/HexagonCluster"/>
    <dgm:cxn modelId="{AE90A74D-6429-4A2A-977D-1818AC666AFF}" type="presParOf" srcId="{BD31BD5A-DF16-476C-BE74-623EAD32CF31}" destId="{FEB8B26F-B2F8-431D-94CA-2309F5A1BCB3}" srcOrd="19" destOrd="0" presId="urn:microsoft.com/office/officeart/2008/layout/HexagonCluster"/>
    <dgm:cxn modelId="{39FE290A-15B5-42AA-8851-CAF940DD1BAC}" type="presParOf" srcId="{FEB8B26F-B2F8-431D-94CA-2309F5A1BCB3}" destId="{7CEF1F9A-3FF1-494C-84AF-C2D4F36A6CF1}" srcOrd="0" destOrd="0" presId="urn:microsoft.com/office/officeart/2008/layout/HexagonCluster"/>
    <dgm:cxn modelId="{0CDD39D1-5264-404D-A883-05334BDB2086}" type="presParOf" srcId="{BD31BD5A-DF16-476C-BE74-623EAD32CF31}" destId="{35BC6B44-5EB3-4F34-9812-A97D752DD3C0}" srcOrd="20" destOrd="0" presId="urn:microsoft.com/office/officeart/2008/layout/HexagonCluster"/>
    <dgm:cxn modelId="{8881F64D-0E65-4208-BF9D-C2590021AB23}" type="presParOf" srcId="{35BC6B44-5EB3-4F34-9812-A97D752DD3C0}" destId="{4012895B-CAB9-4181-8AE3-0AD850C48B84}" srcOrd="0" destOrd="0" presId="urn:microsoft.com/office/officeart/2008/layout/HexagonCluster"/>
    <dgm:cxn modelId="{1F00C177-E95B-4A73-9039-A7E43C040C75}" type="presParOf" srcId="{BD31BD5A-DF16-476C-BE74-623EAD32CF31}" destId="{DB495E60-6F81-4E0C-A6CA-AEB6C2F13BE1}" srcOrd="21" destOrd="0" presId="urn:microsoft.com/office/officeart/2008/layout/HexagonCluster"/>
    <dgm:cxn modelId="{A097CFFF-250F-43BA-9213-752DC8DDB090}" type="presParOf" srcId="{DB495E60-6F81-4E0C-A6CA-AEB6C2F13BE1}" destId="{BEA341EB-AEE8-4F68-A8CF-7DECF86C3B1E}" srcOrd="0" destOrd="0" presId="urn:microsoft.com/office/officeart/2008/layout/HexagonCluster"/>
    <dgm:cxn modelId="{B7F1EBF0-824F-4EFC-A896-827452774230}" type="presParOf" srcId="{BD31BD5A-DF16-476C-BE74-623EAD32CF31}" destId="{61851C6A-7C85-40EE-99B9-19F9062A321E}" srcOrd="22" destOrd="0" presId="urn:microsoft.com/office/officeart/2008/layout/HexagonCluster"/>
    <dgm:cxn modelId="{37A3FBD8-94B6-4771-9207-8E10D027D339}" type="presParOf" srcId="{61851C6A-7C85-40EE-99B9-19F9062A321E}" destId="{F9741F72-5A89-47F5-AC81-DE7BFA2C7BFC}" srcOrd="0" destOrd="0" presId="urn:microsoft.com/office/officeart/2008/layout/HexagonCluster"/>
    <dgm:cxn modelId="{B48DDB4D-B93C-40E8-AF83-C129C0A6F2E6}" type="presParOf" srcId="{BD31BD5A-DF16-476C-BE74-623EAD32CF31}" destId="{2CC95E31-A195-4EB6-8680-288561BC5E09}" srcOrd="23" destOrd="0" presId="urn:microsoft.com/office/officeart/2008/layout/HexagonCluster"/>
    <dgm:cxn modelId="{EFB4BC69-E5E4-4834-9A09-DC3A4D42E242}" type="presParOf" srcId="{2CC95E31-A195-4EB6-8680-288561BC5E09}" destId="{C3612B69-35D1-4184-8BA6-0FA3B4DE1334}" srcOrd="0" destOrd="0" presId="urn:microsoft.com/office/officeart/2008/layout/HexagonCluster"/>
    <dgm:cxn modelId="{4C49D9CD-49DE-4A71-9CB5-20ADFD1720BA}" type="presParOf" srcId="{BD31BD5A-DF16-476C-BE74-623EAD32CF31}" destId="{6A00BEF8-D7AD-4883-9902-3772145305C9}" srcOrd="24" destOrd="0" presId="urn:microsoft.com/office/officeart/2008/layout/HexagonCluster"/>
    <dgm:cxn modelId="{A77EB776-1200-4892-87A3-FB1FF89AD7D9}" type="presParOf" srcId="{6A00BEF8-D7AD-4883-9902-3772145305C9}" destId="{40F0644C-4F57-4CB4-8147-CFC6BFE76F83}" srcOrd="0" destOrd="0" presId="urn:microsoft.com/office/officeart/2008/layout/HexagonCluster"/>
    <dgm:cxn modelId="{D8834709-86A2-4477-8746-434A2E2C7924}" type="presParOf" srcId="{BD31BD5A-DF16-476C-BE74-623EAD32CF31}" destId="{B74B4F69-968B-4B7A-982B-DAC0B91168D1}" srcOrd="25" destOrd="0" presId="urn:microsoft.com/office/officeart/2008/layout/HexagonCluster"/>
    <dgm:cxn modelId="{7ACEA9FB-6D3B-4DD0-AB37-3A5E35B5A01E}" type="presParOf" srcId="{B74B4F69-968B-4B7A-982B-DAC0B91168D1}" destId="{8EC9A993-FF78-4E73-A3AA-45EE10B2D680}" srcOrd="0" destOrd="0" presId="urn:microsoft.com/office/officeart/2008/layout/HexagonCluster"/>
    <dgm:cxn modelId="{2405354A-9B4C-4EE3-8A8A-C71BB0AF2B6B}" type="presParOf" srcId="{BD31BD5A-DF16-476C-BE74-623EAD32CF31}" destId="{C560E7D4-F474-424D-A163-994FE74BD5B8}" srcOrd="26" destOrd="0" presId="urn:microsoft.com/office/officeart/2008/layout/HexagonCluster"/>
    <dgm:cxn modelId="{10FD617D-07FE-4B8F-8419-658462FB2205}" type="presParOf" srcId="{C560E7D4-F474-424D-A163-994FE74BD5B8}" destId="{E2C99A4E-0724-4BE1-A2C8-826B66129C31}" srcOrd="0" destOrd="0" presId="urn:microsoft.com/office/officeart/2008/layout/HexagonCluster"/>
    <dgm:cxn modelId="{CBEA160B-14C7-43EC-8CBA-6F2C24AE8731}" type="presParOf" srcId="{BD31BD5A-DF16-476C-BE74-623EAD32CF31}" destId="{6256843C-7053-43FF-8EF9-75DF960F2CCD}" srcOrd="27" destOrd="0" presId="urn:microsoft.com/office/officeart/2008/layout/HexagonCluster"/>
    <dgm:cxn modelId="{B2ADBC53-BD2A-4949-9B85-C563BA794DC3}" type="presParOf" srcId="{6256843C-7053-43FF-8EF9-75DF960F2CCD}" destId="{8FD9B24A-7188-49B2-9430-959768FEDA1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86A05-1ED0-4CF0-BB55-4004363D00DE}">
      <dsp:nvSpPr>
        <dsp:cNvPr id="0" name=""/>
        <dsp:cNvSpPr/>
      </dsp:nvSpPr>
      <dsp:spPr>
        <a:xfrm>
          <a:off x="615" y="1060015"/>
          <a:ext cx="1007865" cy="100786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466" tIns="29210" rIns="5546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/>
            <a:t>傾聽</a:t>
          </a:r>
          <a:endParaRPr lang="zh-TW" altLang="en-US" sz="2300" b="1" kern="1200" dirty="0"/>
        </a:p>
      </dsp:txBody>
      <dsp:txXfrm>
        <a:off x="148213" y="1207613"/>
        <a:ext cx="712669" cy="712669"/>
      </dsp:txXfrm>
    </dsp:sp>
    <dsp:sp modelId="{C4F80F91-B73C-4C03-9385-D5A81B429973}">
      <dsp:nvSpPr>
        <dsp:cNvPr id="0" name=""/>
        <dsp:cNvSpPr/>
      </dsp:nvSpPr>
      <dsp:spPr>
        <a:xfrm>
          <a:off x="806908" y="1060015"/>
          <a:ext cx="1007865" cy="1007865"/>
        </a:xfrm>
        <a:prstGeom prst="ellipse">
          <a:avLst/>
        </a:prstGeom>
        <a:solidFill>
          <a:schemeClr val="accent3">
            <a:alpha val="50000"/>
            <a:hueOff val="2250053"/>
            <a:satOff val="-3376"/>
            <a:lumOff val="-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466" tIns="29210" rIns="5546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/>
            <a:t>瞭解</a:t>
          </a:r>
          <a:endParaRPr lang="zh-TW" altLang="en-US" sz="2300" b="1" kern="1200" dirty="0"/>
        </a:p>
      </dsp:txBody>
      <dsp:txXfrm>
        <a:off x="954506" y="1207613"/>
        <a:ext cx="712669" cy="712669"/>
      </dsp:txXfrm>
    </dsp:sp>
    <dsp:sp modelId="{4425B395-6D3D-472B-808C-B9A6D147D4A7}">
      <dsp:nvSpPr>
        <dsp:cNvPr id="0" name=""/>
        <dsp:cNvSpPr/>
      </dsp:nvSpPr>
      <dsp:spPr>
        <a:xfrm>
          <a:off x="1613200" y="1060015"/>
          <a:ext cx="1007865" cy="1007865"/>
        </a:xfrm>
        <a:prstGeom prst="ellipse">
          <a:avLst/>
        </a:prstGeom>
        <a:solidFill>
          <a:schemeClr val="accent3">
            <a:alpha val="50000"/>
            <a:hueOff val="4500106"/>
            <a:satOff val="-6752"/>
            <a:lumOff val="-10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466" tIns="29210" rIns="5546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/>
            <a:t>同理</a:t>
          </a:r>
          <a:endParaRPr lang="zh-TW" altLang="en-US" sz="2300" b="1" kern="1200" dirty="0"/>
        </a:p>
      </dsp:txBody>
      <dsp:txXfrm>
        <a:off x="1760798" y="1207613"/>
        <a:ext cx="712669" cy="712669"/>
      </dsp:txXfrm>
    </dsp:sp>
    <dsp:sp modelId="{222C6A19-7784-447C-ABCA-335C0AB53BDA}">
      <dsp:nvSpPr>
        <dsp:cNvPr id="0" name=""/>
        <dsp:cNvSpPr/>
      </dsp:nvSpPr>
      <dsp:spPr>
        <a:xfrm>
          <a:off x="2419493" y="1060015"/>
          <a:ext cx="1007865" cy="1007865"/>
        </a:xfrm>
        <a:prstGeom prst="ellipse">
          <a:avLst/>
        </a:prstGeom>
        <a:solidFill>
          <a:schemeClr val="accent3">
            <a:alpha val="50000"/>
            <a:hueOff val="6750158"/>
            <a:satOff val="-10128"/>
            <a:lumOff val="-16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466" tIns="29210" rIns="5546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/>
            <a:t>溝通</a:t>
          </a:r>
          <a:endParaRPr lang="zh-TW" altLang="en-US" sz="2300" b="1" kern="1200" dirty="0"/>
        </a:p>
      </dsp:txBody>
      <dsp:txXfrm>
        <a:off x="2567091" y="1207613"/>
        <a:ext cx="712669" cy="712669"/>
      </dsp:txXfrm>
    </dsp:sp>
    <dsp:sp modelId="{27821A6B-3552-40D4-8F47-DFA09F45B707}">
      <dsp:nvSpPr>
        <dsp:cNvPr id="0" name=""/>
        <dsp:cNvSpPr/>
      </dsp:nvSpPr>
      <dsp:spPr>
        <a:xfrm>
          <a:off x="3225786" y="1060015"/>
          <a:ext cx="1007865" cy="1007865"/>
        </a:xfrm>
        <a:prstGeom prst="ellipse">
          <a:avLst/>
        </a:prstGeom>
        <a:solidFill>
          <a:schemeClr val="accent3">
            <a:alpha val="50000"/>
            <a:hueOff val="9000211"/>
            <a:satOff val="-13504"/>
            <a:lumOff val="-21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466" tIns="29210" rIns="5546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/>
            <a:t>信任</a:t>
          </a:r>
          <a:endParaRPr lang="zh-TW" altLang="en-US" sz="2300" b="1" kern="1200" dirty="0"/>
        </a:p>
      </dsp:txBody>
      <dsp:txXfrm>
        <a:off x="3373384" y="1207613"/>
        <a:ext cx="712669" cy="712669"/>
      </dsp:txXfrm>
    </dsp:sp>
    <dsp:sp modelId="{6A00C5B2-C0AA-4FD7-AC56-8865FD46170F}">
      <dsp:nvSpPr>
        <dsp:cNvPr id="0" name=""/>
        <dsp:cNvSpPr/>
      </dsp:nvSpPr>
      <dsp:spPr>
        <a:xfrm>
          <a:off x="4032078" y="1060015"/>
          <a:ext cx="1007865" cy="1007865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466" tIns="29210" rIns="5546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/>
            <a:t>榜樣</a:t>
          </a:r>
          <a:endParaRPr lang="zh-TW" altLang="en-US" sz="2300" b="1" kern="1200" dirty="0"/>
        </a:p>
      </dsp:txBody>
      <dsp:txXfrm>
        <a:off x="4179676" y="1207613"/>
        <a:ext cx="712669" cy="712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158BD-A736-489F-B843-95ABC0B5422F}">
      <dsp:nvSpPr>
        <dsp:cNvPr id="0" name=""/>
        <dsp:cNvSpPr/>
      </dsp:nvSpPr>
      <dsp:spPr>
        <a:xfrm>
          <a:off x="0" y="0"/>
          <a:ext cx="5463937" cy="341496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C4AE0-F6D8-49DE-9B5B-93603DDB4053}">
      <dsp:nvSpPr>
        <dsp:cNvPr id="0" name=""/>
        <dsp:cNvSpPr/>
      </dsp:nvSpPr>
      <dsp:spPr>
        <a:xfrm>
          <a:off x="1519813" y="2539364"/>
          <a:ext cx="125670" cy="1256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8CCF1-0E5F-4378-BFF3-AC9C3E8E1EEF}">
      <dsp:nvSpPr>
        <dsp:cNvPr id="0" name=""/>
        <dsp:cNvSpPr/>
      </dsp:nvSpPr>
      <dsp:spPr>
        <a:xfrm>
          <a:off x="1582648" y="2602200"/>
          <a:ext cx="934333" cy="812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9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勇敢面對壓力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1582648" y="2602200"/>
        <a:ext cx="934333" cy="812760"/>
      </dsp:txXfrm>
    </dsp:sp>
    <dsp:sp modelId="{B7641AFF-E2F6-48FC-87BF-AED9B8EE8B20}">
      <dsp:nvSpPr>
        <dsp:cNvPr id="0" name=""/>
        <dsp:cNvSpPr/>
      </dsp:nvSpPr>
      <dsp:spPr>
        <a:xfrm>
          <a:off x="2407702" y="1745045"/>
          <a:ext cx="218557" cy="218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0213F-01EF-4A37-BE5C-F6CCF6C784EA}">
      <dsp:nvSpPr>
        <dsp:cNvPr id="0" name=""/>
        <dsp:cNvSpPr/>
      </dsp:nvSpPr>
      <dsp:spPr>
        <a:xfrm>
          <a:off x="2516981" y="1854323"/>
          <a:ext cx="1147426" cy="1560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0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嘗試改變自己的想法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2516981" y="1854323"/>
        <a:ext cx="1147426" cy="1560637"/>
      </dsp:txXfrm>
    </dsp:sp>
    <dsp:sp modelId="{63097C9D-3CFC-4D60-9A96-F710A72762DE}">
      <dsp:nvSpPr>
        <dsp:cNvPr id="0" name=""/>
        <dsp:cNvSpPr/>
      </dsp:nvSpPr>
      <dsp:spPr>
        <a:xfrm>
          <a:off x="3541469" y="1159720"/>
          <a:ext cx="289588" cy="2895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51AC0-121F-4A74-96E5-5EA82E3EF20D}">
      <dsp:nvSpPr>
        <dsp:cNvPr id="0" name=""/>
        <dsp:cNvSpPr/>
      </dsp:nvSpPr>
      <dsp:spPr>
        <a:xfrm>
          <a:off x="3686264" y="1304515"/>
          <a:ext cx="1147426" cy="211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44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學習放鬆自己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3686264" y="1304515"/>
        <a:ext cx="1147426" cy="2110445"/>
      </dsp:txXfrm>
    </dsp:sp>
    <dsp:sp modelId="{3D8F6202-9A4F-4BE4-B2A1-91E5F28466C7}">
      <dsp:nvSpPr>
        <dsp:cNvPr id="0" name=""/>
        <dsp:cNvSpPr/>
      </dsp:nvSpPr>
      <dsp:spPr>
        <a:xfrm>
          <a:off x="4776319" y="772464"/>
          <a:ext cx="387939" cy="387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95459-8D71-4F23-A079-6739F40C7108}">
      <dsp:nvSpPr>
        <dsp:cNvPr id="0" name=""/>
        <dsp:cNvSpPr/>
      </dsp:nvSpPr>
      <dsp:spPr>
        <a:xfrm>
          <a:off x="4970289" y="966433"/>
          <a:ext cx="1147426" cy="24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561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標楷體" pitchFamily="65" charset="-120"/>
              <a:ea typeface="標楷體" pitchFamily="65" charset="-120"/>
            </a:rPr>
            <a:t>尋求社會支持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4970289" y="966433"/>
        <a:ext cx="1147426" cy="2448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40E5-0266-40AF-A484-49DA5A4ECECB}">
      <dsp:nvSpPr>
        <dsp:cNvPr id="0" name=""/>
        <dsp:cNvSpPr/>
      </dsp:nvSpPr>
      <dsp:spPr>
        <a:xfrm>
          <a:off x="3484693" y="1541633"/>
          <a:ext cx="1557475" cy="1557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健康交友方式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3712780" y="1769720"/>
        <a:ext cx="1101301" cy="1101301"/>
      </dsp:txXfrm>
    </dsp:sp>
    <dsp:sp modelId="{947C7199-AC73-4C65-8B21-B96C5E8C6AF8}">
      <dsp:nvSpPr>
        <dsp:cNvPr id="0" name=""/>
        <dsp:cNvSpPr/>
      </dsp:nvSpPr>
      <dsp:spPr>
        <a:xfrm rot="11591433">
          <a:off x="1900925" y="1724893"/>
          <a:ext cx="1537473" cy="443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7027C-D058-4891-9609-274DA876010E}">
      <dsp:nvSpPr>
        <dsp:cNvPr id="0" name=""/>
        <dsp:cNvSpPr/>
      </dsp:nvSpPr>
      <dsp:spPr>
        <a:xfrm>
          <a:off x="1038972" y="1368159"/>
          <a:ext cx="1764469" cy="8065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合宜的言行舉止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1062594" y="1391781"/>
        <a:ext cx="1717225" cy="759269"/>
      </dsp:txXfrm>
    </dsp:sp>
    <dsp:sp modelId="{691765F5-EC3F-436D-8A70-3CD8A130C81B}">
      <dsp:nvSpPr>
        <dsp:cNvPr id="0" name=""/>
        <dsp:cNvSpPr/>
      </dsp:nvSpPr>
      <dsp:spPr>
        <a:xfrm rot="14360205">
          <a:off x="2928183" y="854544"/>
          <a:ext cx="1195520" cy="443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DAEC-68E9-45AE-9B83-7912751732D2}">
      <dsp:nvSpPr>
        <dsp:cNvPr id="0" name=""/>
        <dsp:cNvSpPr/>
      </dsp:nvSpPr>
      <dsp:spPr>
        <a:xfrm>
          <a:off x="2289133" y="146144"/>
          <a:ext cx="1863913" cy="832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尊重他人的感覺與需要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2313511" y="170522"/>
        <a:ext cx="1815157" cy="783561"/>
      </dsp:txXfrm>
    </dsp:sp>
    <dsp:sp modelId="{6445E4CB-0E86-40FF-86DF-B146DB2F074B}">
      <dsp:nvSpPr>
        <dsp:cNvPr id="0" name=""/>
        <dsp:cNvSpPr/>
      </dsp:nvSpPr>
      <dsp:spPr>
        <a:xfrm rot="18161970">
          <a:off x="4434455" y="852098"/>
          <a:ext cx="1258184" cy="443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AD7DE-23E8-4146-AF30-96853D65D930}">
      <dsp:nvSpPr>
        <dsp:cNvPr id="0" name=""/>
        <dsp:cNvSpPr/>
      </dsp:nvSpPr>
      <dsp:spPr>
        <a:xfrm>
          <a:off x="4500787" y="128376"/>
          <a:ext cx="1805232" cy="832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與人合作學習傾聽協商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4525171" y="152760"/>
        <a:ext cx="1756464" cy="783774"/>
      </dsp:txXfrm>
    </dsp:sp>
    <dsp:sp modelId="{6AE216CD-5438-4B0C-BD31-05D0EA5D31C5}">
      <dsp:nvSpPr>
        <dsp:cNvPr id="0" name=""/>
        <dsp:cNvSpPr/>
      </dsp:nvSpPr>
      <dsp:spPr>
        <a:xfrm rot="20820501">
          <a:off x="5082782" y="1750338"/>
          <a:ext cx="1378815" cy="44388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FEFF4-EE22-481D-BC54-105DFE473F46}">
      <dsp:nvSpPr>
        <dsp:cNvPr id="0" name=""/>
        <dsp:cNvSpPr/>
      </dsp:nvSpPr>
      <dsp:spPr>
        <a:xfrm>
          <a:off x="5477978" y="1368151"/>
          <a:ext cx="1931946" cy="898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學習自我表達接納他人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5504288" y="1394461"/>
        <a:ext cx="1879326" cy="845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14DBB-49C4-4EF2-BE78-3ABBDD5D36A1}">
      <dsp:nvSpPr>
        <dsp:cNvPr id="0" name=""/>
        <dsp:cNvSpPr/>
      </dsp:nvSpPr>
      <dsp:spPr>
        <a:xfrm>
          <a:off x="-649560" y="0"/>
          <a:ext cx="4320481" cy="432048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0563D-44B5-4D1B-8703-7BEAB48DF951}">
      <dsp:nvSpPr>
        <dsp:cNvPr id="0" name=""/>
        <dsp:cNvSpPr/>
      </dsp:nvSpPr>
      <dsp:spPr>
        <a:xfrm>
          <a:off x="1510680" y="0"/>
          <a:ext cx="5832647" cy="43204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健康與心理</a:t>
          </a:r>
          <a:endParaRPr lang="en-US" altLang="zh-TW" sz="26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之變化</a:t>
          </a:r>
          <a:endParaRPr lang="zh-TW" altLang="en-US" sz="26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510680" y="0"/>
        <a:ext cx="2916323" cy="1296147"/>
      </dsp:txXfrm>
    </dsp:sp>
    <dsp:sp modelId="{C8269267-8283-400C-824D-0784213E82FD}">
      <dsp:nvSpPr>
        <dsp:cNvPr id="0" name=""/>
        <dsp:cNvSpPr/>
      </dsp:nvSpPr>
      <dsp:spPr>
        <a:xfrm>
          <a:off x="106525" y="1296147"/>
          <a:ext cx="2808309" cy="2808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80AA4-3C52-4638-ABC0-14E4EA5B298B}">
      <dsp:nvSpPr>
        <dsp:cNvPr id="0" name=""/>
        <dsp:cNvSpPr/>
      </dsp:nvSpPr>
      <dsp:spPr>
        <a:xfrm>
          <a:off x="1510680" y="1296147"/>
          <a:ext cx="5832647" cy="2808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行為與生活</a:t>
          </a:r>
          <a:endParaRPr lang="en-US" altLang="zh-TW" sz="26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之變化</a:t>
          </a:r>
          <a:endParaRPr lang="zh-TW" altLang="en-US" sz="26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510680" y="1296147"/>
        <a:ext cx="2916323" cy="1296142"/>
      </dsp:txXfrm>
    </dsp:sp>
    <dsp:sp modelId="{8A22A367-CED8-48C8-A3E4-54991BBB9712}">
      <dsp:nvSpPr>
        <dsp:cNvPr id="0" name=""/>
        <dsp:cNvSpPr/>
      </dsp:nvSpPr>
      <dsp:spPr>
        <a:xfrm>
          <a:off x="862608" y="2592289"/>
          <a:ext cx="1296143" cy="129614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6EA53-4F38-4A9E-AD64-5ECA10FB0B12}">
      <dsp:nvSpPr>
        <dsp:cNvPr id="0" name=""/>
        <dsp:cNvSpPr/>
      </dsp:nvSpPr>
      <dsp:spPr>
        <a:xfrm>
          <a:off x="1510680" y="2592289"/>
          <a:ext cx="5832647" cy="12961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攜帶藥物之</a:t>
          </a:r>
          <a:endParaRPr lang="en-US" altLang="zh-TW" sz="26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標楷體" pitchFamily="65" charset="-120"/>
              <a:ea typeface="標楷體" pitchFamily="65" charset="-120"/>
            </a:rPr>
            <a:t>有關器具</a:t>
          </a:r>
          <a:endParaRPr lang="zh-TW" altLang="en-US" sz="26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510680" y="2592289"/>
        <a:ext cx="2916323" cy="1296143"/>
      </dsp:txXfrm>
    </dsp:sp>
    <dsp:sp modelId="{6BB90D6E-DB02-4E31-8F57-67CEE6BEEEC0}">
      <dsp:nvSpPr>
        <dsp:cNvPr id="0" name=""/>
        <dsp:cNvSpPr/>
      </dsp:nvSpPr>
      <dsp:spPr>
        <a:xfrm>
          <a:off x="3127884" y="0"/>
          <a:ext cx="5514564" cy="1296147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/>
              <a:ea typeface="標楷體"/>
            </a:rPr>
            <a:t>多話、暴躁易怒、眼神渙散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/>
              <a:ea typeface="標楷體"/>
            </a:rPr>
            <a:t>食慾變差消瘦、身上出現紅疹</a:t>
          </a:r>
        </a:p>
      </dsp:txBody>
      <dsp:txXfrm>
        <a:off x="3127884" y="0"/>
        <a:ext cx="5514564" cy="1296147"/>
      </dsp:txXfrm>
    </dsp:sp>
    <dsp:sp modelId="{D12D0B7F-A6A2-4E14-ABFF-59D7D31FC4B9}">
      <dsp:nvSpPr>
        <dsp:cNvPr id="0" name=""/>
        <dsp:cNvSpPr/>
      </dsp:nvSpPr>
      <dsp:spPr>
        <a:xfrm>
          <a:off x="3088878" y="1265558"/>
          <a:ext cx="4257424" cy="129614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作息顛倒</a:t>
          </a:r>
          <a:r>
            <a:rPr lang="zh-TW" altLang="en-US" sz="2200" kern="1200" dirty="0" smtClean="0">
              <a:latin typeface="標楷體"/>
              <a:ea typeface="標楷體"/>
            </a:rPr>
            <a:t>、精神恍惚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說謊偷竊</a:t>
          </a:r>
          <a:r>
            <a:rPr lang="zh-TW" altLang="en-US" sz="2200" kern="1200" dirty="0" smtClean="0">
              <a:latin typeface="標楷體"/>
              <a:ea typeface="標楷體"/>
            </a:rPr>
            <a:t>、金錢花費變大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</dsp:txBody>
      <dsp:txXfrm>
        <a:off x="3088878" y="1265558"/>
        <a:ext cx="4257424" cy="1296142"/>
      </dsp:txXfrm>
    </dsp:sp>
    <dsp:sp modelId="{727BA224-509C-4FA8-AABB-6783FAD3FF68}">
      <dsp:nvSpPr>
        <dsp:cNvPr id="0" name=""/>
        <dsp:cNvSpPr/>
      </dsp:nvSpPr>
      <dsp:spPr>
        <a:xfrm>
          <a:off x="3108359" y="2633714"/>
          <a:ext cx="4310501" cy="1296143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身上或房間有異味</a:t>
          </a:r>
          <a:r>
            <a:rPr lang="zh-TW" altLang="en-US" sz="2000" kern="1200" dirty="0" smtClean="0">
              <a:latin typeface="標楷體"/>
              <a:ea typeface="標楷體"/>
            </a:rPr>
            <a:t>，常使用香水或芳香劑遮掩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常帶有短小吸管</a:t>
          </a:r>
          <a:r>
            <a:rPr lang="zh-TW" altLang="en-US" sz="2000" kern="1200" dirty="0" smtClean="0">
              <a:latin typeface="標楷體"/>
              <a:ea typeface="標楷體"/>
            </a:rPr>
            <a:t>、小藥水瓶、玻   璃管及容器、鋁箔紙等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</dsp:txBody>
      <dsp:txXfrm>
        <a:off x="3108359" y="2633714"/>
        <a:ext cx="4310501" cy="12961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F3CC6-FB2B-4EF6-A21A-21FB81755F75}">
      <dsp:nvSpPr>
        <dsp:cNvPr id="0" name=""/>
        <dsp:cNvSpPr/>
      </dsp:nvSpPr>
      <dsp:spPr>
        <a:xfrm>
          <a:off x="989380" y="1811707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戒毒沒戒癮</a:t>
          </a:r>
          <a:endParaRPr lang="zh-TW" altLang="en-US" sz="2000" kern="1200" dirty="0"/>
        </a:p>
      </dsp:txBody>
      <dsp:txXfrm>
        <a:off x="1167457" y="1964618"/>
        <a:ext cx="793551" cy="681401"/>
      </dsp:txXfrm>
    </dsp:sp>
    <dsp:sp modelId="{4175FBF9-3640-4CE3-A388-265FBB6FD550}">
      <dsp:nvSpPr>
        <dsp:cNvPr id="0" name=""/>
        <dsp:cNvSpPr/>
      </dsp:nvSpPr>
      <dsp:spPr>
        <a:xfrm>
          <a:off x="1016812" y="2253036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4F2D7-4D53-4746-9FCC-CD06923B23A3}">
      <dsp:nvSpPr>
        <dsp:cNvPr id="0" name=""/>
        <dsp:cNvSpPr/>
      </dsp:nvSpPr>
      <dsp:spPr>
        <a:xfrm>
          <a:off x="0" y="1265813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50136-A48C-48EF-9EBA-92E72F3570E6}">
      <dsp:nvSpPr>
        <dsp:cNvPr id="0" name=""/>
        <dsp:cNvSpPr/>
      </dsp:nvSpPr>
      <dsp:spPr>
        <a:xfrm>
          <a:off x="787603" y="2122052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F73B7-6AA2-48E1-BF48-D412E73BCD71}">
      <dsp:nvSpPr>
        <dsp:cNvPr id="0" name=""/>
        <dsp:cNvSpPr/>
      </dsp:nvSpPr>
      <dsp:spPr>
        <a:xfrm>
          <a:off x="1978761" y="1262836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戒毒動機低落</a:t>
          </a:r>
          <a:endParaRPr lang="zh-TW" altLang="en-US" sz="2000" kern="1200" dirty="0"/>
        </a:p>
      </dsp:txBody>
      <dsp:txXfrm>
        <a:off x="2156838" y="1415747"/>
        <a:ext cx="793551" cy="681401"/>
      </dsp:txXfrm>
    </dsp:sp>
    <dsp:sp modelId="{BA85A9A6-2705-4607-B056-EAE367AA78AE}">
      <dsp:nvSpPr>
        <dsp:cNvPr id="0" name=""/>
        <dsp:cNvSpPr/>
      </dsp:nvSpPr>
      <dsp:spPr>
        <a:xfrm>
          <a:off x="2770022" y="2116842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FA737-B2A7-474D-9E3D-F1EA896CD300}">
      <dsp:nvSpPr>
        <dsp:cNvPr id="0" name=""/>
        <dsp:cNvSpPr/>
      </dsp:nvSpPr>
      <dsp:spPr>
        <a:xfrm>
          <a:off x="2967532" y="1809474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94437-8A7D-40F7-97C2-05B2E6DFBA60}">
      <dsp:nvSpPr>
        <dsp:cNvPr id="0" name=""/>
        <dsp:cNvSpPr/>
      </dsp:nvSpPr>
      <dsp:spPr>
        <a:xfrm>
          <a:off x="2995574" y="2248943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9EB40-6FCA-4192-80BC-D051140F4BBF}">
      <dsp:nvSpPr>
        <dsp:cNvPr id="0" name=""/>
        <dsp:cNvSpPr/>
      </dsp:nvSpPr>
      <dsp:spPr>
        <a:xfrm>
          <a:off x="989380" y="720292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戒斷痛苦難忍</a:t>
          </a:r>
          <a:endParaRPr lang="zh-TW" altLang="en-US" sz="2000" kern="1200" dirty="0"/>
        </a:p>
      </dsp:txBody>
      <dsp:txXfrm>
        <a:off x="1167457" y="873203"/>
        <a:ext cx="793551" cy="681401"/>
      </dsp:txXfrm>
    </dsp:sp>
    <dsp:sp modelId="{89612E0E-7DAD-4976-8798-8CE0C2C66E8B}">
      <dsp:nvSpPr>
        <dsp:cNvPr id="0" name=""/>
        <dsp:cNvSpPr/>
      </dsp:nvSpPr>
      <dsp:spPr>
        <a:xfrm>
          <a:off x="1772107" y="733688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D6139-844A-4A20-8AEE-A33462D2C132}">
      <dsp:nvSpPr>
        <dsp:cNvPr id="0" name=""/>
        <dsp:cNvSpPr/>
      </dsp:nvSpPr>
      <dsp:spPr>
        <a:xfrm>
          <a:off x="1978761" y="171421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6E3D0-0665-42D3-B9E1-783017B559EC}">
      <dsp:nvSpPr>
        <dsp:cNvPr id="0" name=""/>
        <dsp:cNvSpPr/>
      </dsp:nvSpPr>
      <dsp:spPr>
        <a:xfrm>
          <a:off x="2011070" y="608657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F5652-3891-43EF-B001-3F38E3425C0B}">
      <dsp:nvSpPr>
        <dsp:cNvPr id="0" name=""/>
        <dsp:cNvSpPr/>
      </dsp:nvSpPr>
      <dsp:spPr>
        <a:xfrm>
          <a:off x="2967532" y="718059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遭遇心理困擾</a:t>
          </a:r>
          <a:endParaRPr lang="zh-TW" altLang="en-US" sz="2000" kern="1200" dirty="0"/>
        </a:p>
      </dsp:txBody>
      <dsp:txXfrm>
        <a:off x="3145609" y="870970"/>
        <a:ext cx="793551" cy="681401"/>
      </dsp:txXfrm>
    </dsp:sp>
    <dsp:sp modelId="{F424F7B3-983A-43BA-A430-9C0F2721CA4B}">
      <dsp:nvSpPr>
        <dsp:cNvPr id="0" name=""/>
        <dsp:cNvSpPr/>
      </dsp:nvSpPr>
      <dsp:spPr>
        <a:xfrm>
          <a:off x="3962400" y="1155667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4E402-E72B-415E-8FAC-0B3B563B03E3}">
      <dsp:nvSpPr>
        <dsp:cNvPr id="0" name=""/>
        <dsp:cNvSpPr/>
      </dsp:nvSpPr>
      <dsp:spPr>
        <a:xfrm>
          <a:off x="3956913" y="1273256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56C12-9105-4849-BF71-567B184924B9}">
      <dsp:nvSpPr>
        <dsp:cNvPr id="0" name=""/>
        <dsp:cNvSpPr/>
      </dsp:nvSpPr>
      <dsp:spPr>
        <a:xfrm>
          <a:off x="4181246" y="1290745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5493B-EE93-4E58-B261-0750BE76C47C}">
      <dsp:nvSpPr>
        <dsp:cNvPr id="0" name=""/>
        <dsp:cNvSpPr/>
      </dsp:nvSpPr>
      <dsp:spPr>
        <a:xfrm>
          <a:off x="3956913" y="181840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家庭的刺激</a:t>
          </a:r>
          <a:endParaRPr lang="zh-TW" altLang="en-US" sz="2000" kern="1200" dirty="0"/>
        </a:p>
      </dsp:txBody>
      <dsp:txXfrm>
        <a:off x="4134990" y="334751"/>
        <a:ext cx="793551" cy="681401"/>
      </dsp:txXfrm>
    </dsp:sp>
    <dsp:sp modelId="{4130F678-223D-4ECD-B860-0436C957C713}">
      <dsp:nvSpPr>
        <dsp:cNvPr id="0" name=""/>
        <dsp:cNvSpPr/>
      </dsp:nvSpPr>
      <dsp:spPr>
        <a:xfrm>
          <a:off x="4951780" y="624286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76899-8B61-4607-9C1E-33CC087086F3}">
      <dsp:nvSpPr>
        <dsp:cNvPr id="0" name=""/>
        <dsp:cNvSpPr/>
      </dsp:nvSpPr>
      <dsp:spPr>
        <a:xfrm>
          <a:off x="4946294" y="732571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F1F9A-3FF1-494C-84AF-C2D4F36A6CF1}">
      <dsp:nvSpPr>
        <dsp:cNvPr id="0" name=""/>
        <dsp:cNvSpPr/>
      </dsp:nvSpPr>
      <dsp:spPr>
        <a:xfrm>
          <a:off x="5175504" y="754526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2895B-CAB9-4181-8AE3-0AD850C48B84}">
      <dsp:nvSpPr>
        <dsp:cNvPr id="0" name=""/>
        <dsp:cNvSpPr/>
      </dsp:nvSpPr>
      <dsp:spPr>
        <a:xfrm>
          <a:off x="4946294" y="1822126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環境的誘陷</a:t>
          </a:r>
          <a:endParaRPr lang="zh-TW" altLang="en-US" sz="2000" kern="1200" dirty="0"/>
        </a:p>
      </dsp:txBody>
      <dsp:txXfrm>
        <a:off x="5124371" y="1975037"/>
        <a:ext cx="793551" cy="681401"/>
      </dsp:txXfrm>
    </dsp:sp>
    <dsp:sp modelId="{BEA341EB-AEE8-4F68-A8CF-7DECF86C3B1E}">
      <dsp:nvSpPr>
        <dsp:cNvPr id="0" name=""/>
        <dsp:cNvSpPr/>
      </dsp:nvSpPr>
      <dsp:spPr>
        <a:xfrm>
          <a:off x="5174284" y="2686923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41F72-5A89-47F5-AC81-DE7BFA2C7BFC}">
      <dsp:nvSpPr>
        <dsp:cNvPr id="0" name=""/>
        <dsp:cNvSpPr/>
      </dsp:nvSpPr>
      <dsp:spPr>
        <a:xfrm>
          <a:off x="3956913" y="2362810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12B69-35D1-4184-8BA6-0FA3B4DE1334}">
      <dsp:nvSpPr>
        <dsp:cNvPr id="0" name=""/>
        <dsp:cNvSpPr/>
      </dsp:nvSpPr>
      <dsp:spPr>
        <a:xfrm>
          <a:off x="4960924" y="2795953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0644C-4F57-4CB4-8147-CFC6BFE76F83}">
      <dsp:nvSpPr>
        <dsp:cNvPr id="0" name=""/>
        <dsp:cNvSpPr/>
      </dsp:nvSpPr>
      <dsp:spPr>
        <a:xfrm>
          <a:off x="1977542" y="2356484"/>
          <a:ext cx="1149705" cy="9872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戒後空虛無聊</a:t>
          </a:r>
          <a:endParaRPr lang="zh-TW" altLang="en-US" sz="2000" kern="1200" dirty="0"/>
        </a:p>
      </dsp:txBody>
      <dsp:txXfrm>
        <a:off x="2155619" y="2509395"/>
        <a:ext cx="793551" cy="681401"/>
      </dsp:txXfrm>
    </dsp:sp>
    <dsp:sp modelId="{8EC9A993-FF78-4E73-A3AA-45EE10B2D680}">
      <dsp:nvSpPr>
        <dsp:cNvPr id="0" name=""/>
        <dsp:cNvSpPr/>
      </dsp:nvSpPr>
      <dsp:spPr>
        <a:xfrm>
          <a:off x="2010460" y="2794093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9A4E-0724-4BE1-A2C8-826B66129C31}">
      <dsp:nvSpPr>
        <dsp:cNvPr id="0" name=""/>
        <dsp:cNvSpPr/>
      </dsp:nvSpPr>
      <dsp:spPr>
        <a:xfrm>
          <a:off x="988771" y="2905355"/>
          <a:ext cx="1149705" cy="987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9B24A-7188-49B2-9430-959768FEDA1E}">
      <dsp:nvSpPr>
        <dsp:cNvPr id="0" name=""/>
        <dsp:cNvSpPr/>
      </dsp:nvSpPr>
      <dsp:spPr>
        <a:xfrm>
          <a:off x="1770887" y="2919123"/>
          <a:ext cx="134112" cy="1157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724506C0-3FFE-45A5-803D-9F4FC5464A70}" type="datetimeFigureOut">
              <a:rPr/>
              <a:pPr/>
              <a:t>12/17/2009</a:t>
            </a:fld>
            <a:endParaRPr 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F8646707-6BBD-41A9-B4DF-0C76A73A2D2A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5083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 smtClean="0">
              <a:ea typeface="新細明體" pitchFamily="18" charset="-120"/>
            </a:endParaRPr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28D90BF0-6B45-429D-B0ED-D4EF93BBE3AA}" type="slidenum">
              <a:rPr kumimoji="0" lang="en-GB" altLang="zh-TW" smtClean="0">
                <a:latin typeface="Calibri" pitchFamily="34" charset="0"/>
              </a:rPr>
              <a:pPr/>
              <a:t>1</a:t>
            </a:fld>
            <a:endParaRPr kumimoji="0" lang="en-GB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/>
          <p:cNvSpPr txBox="1">
            <a:spLocks noGrp="1" noChangeArrowheads="1"/>
          </p:cNvSpPr>
          <p:nvPr/>
        </p:nvSpPr>
        <p:spPr bwMode="auto">
          <a:xfrm>
            <a:off x="3868738" y="8688388"/>
            <a:ext cx="2959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11FBA3E-C7A0-48EE-99DC-289CAFB19996}" type="slidenum">
              <a:rPr lang="en-US" altLang="zh-TW" sz="1200">
                <a:latin typeface="Tahoma" pitchFamily="34" charset="0"/>
              </a:rPr>
              <a:pPr algn="r" eaLnBrk="1" hangingPunct="1"/>
              <a:t>33</a:t>
            </a:fld>
            <a:endParaRPr lang="en-US" altLang="zh-TW" sz="1200">
              <a:latin typeface="Tahoma" pitchFamily="34" charset="0"/>
            </a:endParaRPr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19" tIns="44060" rIns="88119" bIns="44060" anchor="b"/>
          <a:lstStyle>
            <a:lvl1pPr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C0B4994B-3748-4478-9626-D51D601F0ECD}" type="slidenum">
              <a:rPr lang="en-US" altLang="zh-TW" sz="1200"/>
              <a:pPr algn="r" eaLnBrk="1" hangingPunct="1"/>
              <a:t>33</a:t>
            </a:fld>
            <a:endParaRPr lang="en-US" altLang="zh-TW" sz="1200"/>
          </a:p>
        </p:txBody>
      </p:sp>
      <p:sp>
        <p:nvSpPr>
          <p:cNvPr id="9318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19" tIns="44060" rIns="88119" bIns="4406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zh-TW" sz="700" smtClean="0">
              <a:latin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31"/>
          <p:cNvSpPr txBox="1">
            <a:spLocks noGrp="1" noChangeArrowheads="1"/>
          </p:cNvSpPr>
          <p:nvPr/>
        </p:nvSpPr>
        <p:spPr bwMode="auto">
          <a:xfrm>
            <a:off x="3868738" y="8688388"/>
            <a:ext cx="2959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AB8C9259-62DC-42A0-A29E-C39C830F27DD}" type="slidenum">
              <a:rPr lang="en-US" altLang="zh-TW" sz="1200">
                <a:latin typeface="Tahoma" pitchFamily="34" charset="0"/>
              </a:rPr>
              <a:pPr algn="r" eaLnBrk="1" hangingPunct="1"/>
              <a:t>39</a:t>
            </a:fld>
            <a:endParaRPr lang="en-US" altLang="zh-TW" sz="1200">
              <a:latin typeface="Tahoma" pitchFamily="34" charset="0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19" tIns="44060" rIns="88119" bIns="44060" anchor="b"/>
          <a:lstStyle>
            <a:lvl1pPr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FF64905B-63BA-4F62-845B-F806A5BA7165}" type="slidenum">
              <a:rPr lang="en-US" altLang="zh-TW" sz="1200"/>
              <a:pPr algn="r" eaLnBrk="1" hangingPunct="1"/>
              <a:t>39</a:t>
            </a:fld>
            <a:endParaRPr lang="en-US" altLang="zh-TW" sz="1200"/>
          </a:p>
        </p:txBody>
      </p:sp>
      <p:sp>
        <p:nvSpPr>
          <p:cNvPr id="9421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19" tIns="44060" rIns="88119" bIns="4406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zh-TW" sz="700" smtClean="0">
              <a:latin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 txBox="1">
            <a:spLocks noGrp="1" noChangeArrowheads="1"/>
          </p:cNvSpPr>
          <p:nvPr/>
        </p:nvSpPr>
        <p:spPr bwMode="auto">
          <a:xfrm>
            <a:off x="3868738" y="8688388"/>
            <a:ext cx="2959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5F84576F-36D2-41C1-8964-7F70B7731C50}" type="slidenum">
              <a:rPr lang="en-US" altLang="zh-TW" sz="1200">
                <a:latin typeface="Tahoma" pitchFamily="34" charset="0"/>
              </a:rPr>
              <a:pPr algn="r" eaLnBrk="1" hangingPunct="1"/>
              <a:t>43</a:t>
            </a:fld>
            <a:endParaRPr lang="en-US" altLang="zh-TW" sz="1200">
              <a:latin typeface="Tahoma" pitchFamily="34" charset="0"/>
            </a:endParaRPr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19" tIns="44060" rIns="88119" bIns="44060" anchor="b"/>
          <a:lstStyle>
            <a:lvl1pPr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CBA543C-69F9-428D-B80D-FD8C33C277A1}" type="slidenum">
              <a:rPr lang="en-US" altLang="zh-TW" sz="1200"/>
              <a:pPr algn="r" eaLnBrk="1" hangingPunct="1"/>
              <a:t>43</a:t>
            </a:fld>
            <a:endParaRPr lang="en-US" altLang="zh-TW" sz="1200"/>
          </a:p>
        </p:txBody>
      </p:sp>
      <p:sp>
        <p:nvSpPr>
          <p:cNvPr id="9523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19" tIns="44060" rIns="88119" bIns="4406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zh-TW" sz="700" smtClean="0">
              <a:latin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31"/>
          <p:cNvSpPr txBox="1">
            <a:spLocks noGrp="1" noChangeArrowheads="1"/>
          </p:cNvSpPr>
          <p:nvPr/>
        </p:nvSpPr>
        <p:spPr bwMode="auto">
          <a:xfrm>
            <a:off x="3868738" y="8688388"/>
            <a:ext cx="2959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52038557-51C4-488E-A711-2059C3900D8C}" type="slidenum">
              <a:rPr lang="en-US" altLang="zh-TW" sz="1200">
                <a:latin typeface="Tahoma" pitchFamily="34" charset="0"/>
              </a:rPr>
              <a:pPr algn="r" eaLnBrk="1" hangingPunct="1"/>
              <a:t>56</a:t>
            </a:fld>
            <a:endParaRPr lang="en-US" altLang="zh-TW" sz="1200">
              <a:latin typeface="Tahoma" pitchFamily="34" charset="0"/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19" tIns="44060" rIns="88119" bIns="44060" anchor="b"/>
          <a:lstStyle>
            <a:lvl1pPr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B09B9CCC-D5FE-47AA-A040-044B75F1CA71}" type="slidenum">
              <a:rPr lang="en-US" altLang="zh-TW" sz="1200"/>
              <a:pPr algn="r" eaLnBrk="1" hangingPunct="1"/>
              <a:t>56</a:t>
            </a:fld>
            <a:endParaRPr lang="en-US" altLang="zh-TW" sz="1200"/>
          </a:p>
        </p:txBody>
      </p:sp>
      <p:sp>
        <p:nvSpPr>
          <p:cNvPr id="9626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19" tIns="44060" rIns="88119" bIns="4406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zh-TW" sz="700" smtClean="0">
              <a:latin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lang="zh-TW" sz="1000" dirty="0" smtClean="0"/>
          </a:p>
          <a:p>
            <a:endParaRPr lang="zh-TW" dirty="0" smtClean="0"/>
          </a:p>
          <a:p>
            <a:endParaRPr 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altLang="zh-TW" smtClean="0"/>
              <a:pPr/>
              <a:t>62</a:t>
            </a:fld>
            <a:endParaRPr 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dirty="0" smtClean="0"/>
          </a:p>
          <a:p>
            <a:endParaRPr 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altLang="zh-TW" smtClean="0"/>
              <a:pPr/>
              <a:t>63</a:t>
            </a:fld>
            <a:endParaRPr 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dirty="0" smtClean="0"/>
              <a:t>專案內容</a:t>
            </a:r>
            <a:r>
              <a:rPr lang="zh-TW" baseline="0" dirty="0" smtClean="0"/>
              <a:t> 為何?</a:t>
            </a:r>
          </a:p>
          <a:p>
            <a:r>
              <a:rPr lang="zh-TW" dirty="0" smtClean="0"/>
              <a:t>定義</a:t>
            </a:r>
            <a:r>
              <a:rPr lang="zh-TW" baseline="0" dirty="0" smtClean="0"/>
              <a:t> 此專案的目標</a:t>
            </a:r>
          </a:p>
          <a:p>
            <a:pPr lvl="1"/>
            <a:r>
              <a:rPr lang="zh-TW" dirty="0" smtClean="0"/>
              <a:t>它類似於過去專案或是新工作?</a:t>
            </a:r>
          </a:p>
          <a:p>
            <a:r>
              <a:rPr lang="zh-TW" baseline="0" dirty="0" smtClean="0"/>
              <a:t>定義此專案的範圍</a:t>
            </a:r>
          </a:p>
          <a:p>
            <a:pPr lvl="1"/>
            <a:r>
              <a:rPr lang="zh-TW" baseline="0" dirty="0" smtClean="0"/>
              <a:t>它是一個獨立的專案，或與其他專案相關?</a:t>
            </a:r>
          </a:p>
          <a:p>
            <a:pPr lvl="0"/>
            <a:endParaRPr lang="zh-TW" baseline="0" dirty="0" smtClean="0"/>
          </a:p>
          <a:p>
            <a:pPr lvl="0"/>
            <a:r>
              <a:rPr lang="zh-TW" baseline="0" dirty="0" smtClean="0"/>
              <a:t>* 注意，每週狀態會議不一定需要這張投影片</a:t>
            </a:r>
            <a:endParaRPr lang="zh-TW" dirty="0" smtClean="0"/>
          </a:p>
          <a:p>
            <a:endParaRPr 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altLang="zh-TW" smtClean="0"/>
              <a:pPr/>
              <a:t>64</a:t>
            </a:fld>
            <a:endParaRPr 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221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0C65788-30EB-48CB-8AD6-52D021ABA297}" type="slidenum">
              <a:rPr lang="zh-TW" altLang="en-US" smtClean="0">
                <a:latin typeface="Times New Roman" pitchFamily="18" charset="0"/>
              </a:rPr>
              <a:pPr eaLnBrk="1" hangingPunct="1"/>
              <a:t>73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sz="800" smtClean="0">
                <a:ea typeface="新細明體" pitchFamily="18" charset="-120"/>
              </a:rPr>
              <a:t>七月才因吸毒案勒戒出獄的蕭淑慎，昨天疑似邀友人到家中吸古柯鹼慶生遭逮。 </a:t>
            </a:r>
            <a:r>
              <a:rPr lang="en-US" altLang="zh-TW" sz="800" smtClean="0">
                <a:ea typeface="新細明體" pitchFamily="18" charset="-120"/>
              </a:rPr>
              <a:t>2007-11-15 10:02:56</a:t>
            </a:r>
            <a:r>
              <a:rPr lang="en-US" altLang="zh-TW" sz="800" smtClean="0">
                <a:latin typeface="Arial" pitchFamily="34" charset="0"/>
                <a:ea typeface="新細明體" pitchFamily="18" charset="-120"/>
              </a:rPr>
              <a:t>  </a:t>
            </a:r>
            <a:endParaRPr lang="zh-TW" altLang="en-US" sz="800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17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 smtClean="0">
              <a:ea typeface="新細明體" pitchFamily="18" charset="-120"/>
            </a:endParaRPr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28D90BF0-6B45-429D-B0ED-D4EF93BBE3AA}" type="slidenum">
              <a:rPr kumimoji="0" lang="en-GB" altLang="zh-TW" smtClean="0">
                <a:latin typeface="Calibri" pitchFamily="34" charset="0"/>
              </a:rPr>
              <a:pPr/>
              <a:t>16</a:t>
            </a:fld>
            <a:endParaRPr kumimoji="0" lang="en-GB" altLang="zh-TW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0A63EFA5-7717-4092-BF01-F435B372B251}" type="slidenum">
              <a:rPr lang="zh-TW" altLang="en-US" smtClean="0"/>
              <a:pPr/>
              <a:t>17</a:t>
            </a:fld>
            <a:endParaRPr lang="en-US" altLang="zh-TW" smtClean="0"/>
          </a:p>
        </p:txBody>
      </p:sp>
      <p:sp>
        <p:nvSpPr>
          <p:cNvPr id="8704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en-US" smtClean="0">
                <a:latin typeface="Arial" charset="0"/>
                <a:ea typeface="新細明體" pitchFamily="18" charset="-120"/>
              </a:rPr>
              <a:t>佐沛眠</a:t>
            </a:r>
            <a:r>
              <a:rPr lang="en-US" altLang="zh-TW" smtClean="0">
                <a:latin typeface="Arial" charset="0"/>
              </a:rPr>
              <a:t>(Zolpidem)</a:t>
            </a:r>
          </a:p>
          <a:p>
            <a:pPr eaLnBrk="1" hangingPunct="1">
              <a:buFontTx/>
              <a:buChar char="•"/>
            </a:pPr>
            <a:r>
              <a:rPr altLang="en-US" smtClean="0">
                <a:latin typeface="Arial" charset="0"/>
                <a:ea typeface="新細明體" pitchFamily="18" charset="-120"/>
              </a:rPr>
              <a:t>佐沛眠</a:t>
            </a:r>
            <a:r>
              <a:rPr lang="en-US" altLang="zh-TW" smtClean="0">
                <a:latin typeface="Arial" charset="0"/>
              </a:rPr>
              <a:t>(Zolpidem)</a:t>
            </a:r>
            <a:r>
              <a:rPr altLang="en-US" smtClean="0">
                <a:latin typeface="Arial" charset="0"/>
                <a:ea typeface="新細明體" pitchFamily="18" charset="-120"/>
              </a:rPr>
              <a:t>為新興的類苯二氮平神經抑制劑，臨床上用於失眠症的短期治療，屬苯二氮平類受體促進劑種類的藥物，但卻無苯二氮平類藥物的化學結構。具有鎮靜、抗痙攣、抗焦慮及肌肉鬆弛的效果， </a:t>
            </a:r>
            <a:r>
              <a:rPr lang="en-US" altLang="zh-TW" smtClean="0">
                <a:latin typeface="Arial" charset="0"/>
              </a:rPr>
              <a:t>Zolpidem tartrate</a:t>
            </a:r>
            <a:r>
              <a:rPr altLang="en-US" smtClean="0">
                <a:latin typeface="Arial" charset="0"/>
                <a:ea typeface="新細明體" pitchFamily="18" charset="-120"/>
              </a:rPr>
              <a:t>外觀為白色至灰白色結晶粉末，極不溶於水、酒精及丙醯甘醇</a:t>
            </a:r>
            <a:r>
              <a:rPr lang="en-US" altLang="zh-TW" smtClean="0">
                <a:latin typeface="Arial" charset="0"/>
              </a:rPr>
              <a:t>(propylene glycol)</a:t>
            </a:r>
            <a:r>
              <a:rPr altLang="en-US" smtClean="0">
                <a:latin typeface="Arial" charset="0"/>
                <a:ea typeface="新細明體" pitchFamily="18" charset="-120"/>
              </a:rPr>
              <a:t>。</a:t>
            </a:r>
          </a:p>
          <a:p>
            <a:pPr eaLnBrk="1" hangingPunct="1">
              <a:buFontTx/>
              <a:buChar char="•"/>
            </a:pPr>
            <a:r>
              <a:rPr altLang="en-US" smtClean="0">
                <a:latin typeface="Arial" charset="0"/>
                <a:ea typeface="新細明體" pitchFamily="18" charset="-120"/>
              </a:rPr>
              <a:t>佐沛眠具有雙向</a:t>
            </a:r>
            <a:r>
              <a:rPr lang="en-US" altLang="zh-TW" smtClean="0">
                <a:latin typeface="Arial" charset="0"/>
              </a:rPr>
              <a:t>(biphasic)</a:t>
            </a:r>
            <a:r>
              <a:rPr altLang="en-US" smtClean="0">
                <a:latin typeface="Arial" charset="0"/>
                <a:ea typeface="新細明體" pitchFamily="18" charset="-120"/>
              </a:rPr>
              <a:t>吸收的特徵，因此可迅速由胃腸道吸收，並且在藥物施用後三個小時擴散至血漿中生物可利用率可達</a:t>
            </a:r>
            <a:r>
              <a:rPr lang="en-US" altLang="zh-TW" smtClean="0">
                <a:latin typeface="Arial" charset="0"/>
              </a:rPr>
              <a:t>70%</a:t>
            </a:r>
            <a:r>
              <a:rPr altLang="en-US" smtClean="0">
                <a:latin typeface="Arial" charset="0"/>
                <a:ea typeface="新細明體" pitchFamily="18" charset="-120"/>
              </a:rPr>
              <a:t>，一個正常男性成人施用</a:t>
            </a:r>
            <a:r>
              <a:rPr lang="en-US" altLang="zh-TW" smtClean="0">
                <a:latin typeface="Arial" charset="0"/>
              </a:rPr>
              <a:t>12.5</a:t>
            </a:r>
            <a:r>
              <a:rPr altLang="en-US" smtClean="0">
                <a:latin typeface="Arial" charset="0"/>
                <a:ea typeface="新細明體" pitchFamily="18" charset="-120"/>
              </a:rPr>
              <a:t>毫克之單一劑量藥物後，於</a:t>
            </a:r>
            <a:r>
              <a:rPr lang="en-US" altLang="zh-TW" smtClean="0">
                <a:latin typeface="Arial" charset="0"/>
              </a:rPr>
              <a:t>1.5</a:t>
            </a:r>
            <a:r>
              <a:rPr altLang="en-US" smtClean="0">
                <a:latin typeface="Arial" charset="0"/>
                <a:ea typeface="新細明體" pitchFamily="18" charset="-120"/>
              </a:rPr>
              <a:t>個小時，達到血中最高濃度。正常男性成人施用</a:t>
            </a:r>
            <a:r>
              <a:rPr lang="en-US" altLang="zh-TW" smtClean="0">
                <a:latin typeface="Arial" charset="0"/>
              </a:rPr>
              <a:t>12.5</a:t>
            </a:r>
            <a:r>
              <a:rPr altLang="en-US" smtClean="0">
                <a:latin typeface="Arial" charset="0"/>
                <a:ea typeface="新細明體" pitchFamily="18" charset="-120"/>
              </a:rPr>
              <a:t>毫克之單一劑量藥物後，其佐沛眠之平均排除半衰期約為</a:t>
            </a:r>
            <a:r>
              <a:rPr lang="en-US" altLang="zh-TW" smtClean="0">
                <a:latin typeface="Arial" charset="0"/>
              </a:rPr>
              <a:t>2.8</a:t>
            </a:r>
            <a:r>
              <a:rPr altLang="en-US" smtClean="0">
                <a:latin typeface="Arial" charset="0"/>
                <a:ea typeface="新細明體" pitchFamily="18" charset="-120"/>
              </a:rPr>
              <a:t>小時</a:t>
            </a:r>
            <a:r>
              <a:rPr lang="en-US" altLang="zh-TW" smtClean="0">
                <a:latin typeface="Arial" charset="0"/>
              </a:rPr>
              <a:t>(</a:t>
            </a:r>
            <a:r>
              <a:rPr altLang="en-US" smtClean="0">
                <a:latin typeface="Arial" charset="0"/>
                <a:ea typeface="新細明體" pitchFamily="18" charset="-120"/>
              </a:rPr>
              <a:t>範圍由</a:t>
            </a:r>
            <a:r>
              <a:rPr lang="en-US" altLang="zh-TW" smtClean="0">
                <a:latin typeface="Arial" charset="0"/>
              </a:rPr>
              <a:t>1.62</a:t>
            </a:r>
            <a:r>
              <a:rPr altLang="en-US" smtClean="0">
                <a:latin typeface="Arial" charset="0"/>
                <a:ea typeface="新細明體" pitchFamily="18" charset="-120"/>
              </a:rPr>
              <a:t>至</a:t>
            </a:r>
            <a:r>
              <a:rPr lang="en-US" altLang="zh-TW" smtClean="0">
                <a:latin typeface="Arial" charset="0"/>
              </a:rPr>
              <a:t>4.05</a:t>
            </a:r>
            <a:r>
              <a:rPr altLang="en-US" smtClean="0">
                <a:latin typeface="Arial" charset="0"/>
                <a:ea typeface="新細明體" pitchFamily="18" charset="-120"/>
              </a:rPr>
              <a:t>小時</a:t>
            </a:r>
            <a:r>
              <a:rPr lang="en-US" altLang="zh-TW" smtClean="0">
                <a:latin typeface="Arial" charset="0"/>
              </a:rPr>
              <a:t>)</a:t>
            </a:r>
            <a:r>
              <a:rPr altLang="en-US" smtClean="0">
                <a:latin typeface="Arial" charset="0"/>
                <a:ea typeface="新細明體" pitchFamily="18" charset="-120"/>
              </a:rPr>
              <a:t>。由於佐沛眠的鎮靜安眠效果，所以藥物濫用者多在施用甲基安非他命、古柯鹼、</a:t>
            </a:r>
            <a:r>
              <a:rPr lang="en-US" altLang="zh-TW" smtClean="0">
                <a:latin typeface="Arial" charset="0"/>
              </a:rPr>
              <a:t>MDMA</a:t>
            </a:r>
            <a:r>
              <a:rPr altLang="en-US" smtClean="0">
                <a:latin typeface="Arial" charset="0"/>
                <a:ea typeface="新細明體" pitchFamily="18" charset="-120"/>
              </a:rPr>
              <a:t>或安非它命等興奮藥物之後，會服用佐沛眠讓自己從興奮狀態恢復，但此舉會引起藥物的交互作用，產生不可預期的傷害。</a:t>
            </a:r>
          </a:p>
          <a:p>
            <a:pPr eaLnBrk="1" hangingPunct="1">
              <a:buFontTx/>
              <a:buChar char="•"/>
            </a:pPr>
            <a:r>
              <a:rPr altLang="en-US" smtClean="0">
                <a:latin typeface="Arial" charset="0"/>
                <a:ea typeface="新細明體" pitchFamily="18" charset="-120"/>
              </a:rPr>
              <a:t>佐沛眠的副作用依個人之情況會有不同可能會出現眩暈、頭暈、昏暈、心跳加速、迷幻</a:t>
            </a:r>
            <a:r>
              <a:rPr lang="en-US" altLang="zh-TW" smtClean="0">
                <a:latin typeface="Arial" charset="0"/>
              </a:rPr>
              <a:t>(</a:t>
            </a:r>
            <a:r>
              <a:rPr altLang="en-US" smtClean="0">
                <a:latin typeface="Arial" charset="0"/>
                <a:ea typeface="新細明體" pitchFamily="18" charset="-120"/>
              </a:rPr>
              <a:t>包括視覺、聽覺或幻覺</a:t>
            </a:r>
            <a:r>
              <a:rPr lang="en-US" altLang="zh-TW" smtClean="0">
                <a:latin typeface="Arial" charset="0"/>
              </a:rPr>
              <a:t>)</a:t>
            </a:r>
            <a:r>
              <a:rPr altLang="en-US" smtClean="0">
                <a:latin typeface="Arial" charset="0"/>
                <a:ea typeface="新細明體" pitchFamily="18" charset="-120"/>
              </a:rPr>
              <a:t>、皮膚疹、臉部腫脹、睡眠困難、不正常的興奮、神經質、急躁、哮喘、呼吸困難、跌倒、動作笨拙</a:t>
            </a:r>
            <a:r>
              <a:rPr lang="en-US" altLang="zh-TW" smtClean="0">
                <a:latin typeface="Arial" charset="0"/>
              </a:rPr>
              <a:t>(Clumsiness)</a:t>
            </a:r>
            <a:r>
              <a:rPr altLang="en-US" smtClean="0">
                <a:latin typeface="Arial" charset="0"/>
                <a:ea typeface="新細明體" pitchFamily="18" charset="-120"/>
              </a:rPr>
              <a:t>、不穩</a:t>
            </a:r>
            <a:r>
              <a:rPr lang="en-US" altLang="zh-TW" smtClean="0">
                <a:latin typeface="Arial" charset="0"/>
              </a:rPr>
              <a:t>(unsteadiness)</a:t>
            </a:r>
            <a:r>
              <a:rPr altLang="en-US" smtClean="0">
                <a:latin typeface="Arial" charset="0"/>
                <a:ea typeface="新細明體" pitchFamily="18" charset="-120"/>
              </a:rPr>
              <a:t>、心智沮喪及昏亂</a:t>
            </a:r>
            <a:r>
              <a:rPr lang="en-US" altLang="zh-TW" smtClean="0">
                <a:latin typeface="Arial" charset="0"/>
              </a:rPr>
              <a:t>(confusion)</a:t>
            </a:r>
            <a:r>
              <a:rPr altLang="en-US" smtClean="0">
                <a:latin typeface="Arial" charset="0"/>
                <a:ea typeface="新細明體" pitchFamily="18" charset="-120"/>
              </a:rPr>
              <a:t>。有些臨床案例顯示長期使用</a:t>
            </a:r>
            <a:r>
              <a:rPr lang="en-US" altLang="zh-TW" smtClean="0">
                <a:latin typeface="Arial" charset="0"/>
              </a:rPr>
              <a:t>Zolpidem</a:t>
            </a:r>
            <a:r>
              <a:rPr altLang="en-US" smtClean="0">
                <a:latin typeface="Arial" charset="0"/>
                <a:ea typeface="新細明體" pitchFamily="18" charset="-120"/>
              </a:rPr>
              <a:t>會導致藥物依賴，且停止使用佐沛眠會有戒斷症狀產生，並會產生藥物耐受性。在懷孕期間服用鎮靜安眠類藥物，會使胎兒於出生之後就有戒斷症狀發生的可能性，此外，也有報導指出可能會引起胎兒肌肉等軟弱現象。藥物施用過量會有動作笨拙或不穩、眩暈、複視或其他視覺問題、昏昏欲睡、嘔吐、呼吸混亂</a:t>
            </a:r>
            <a:r>
              <a:rPr lang="en-US" altLang="zh-TW" smtClean="0">
                <a:latin typeface="Arial" charset="0"/>
              </a:rPr>
              <a:t>(troubled breathing)</a:t>
            </a:r>
            <a:r>
              <a:rPr altLang="en-US" smtClean="0">
                <a:latin typeface="Arial" charset="0"/>
                <a:ea typeface="新細明體" pitchFamily="18" charset="-120"/>
              </a:rPr>
              <a:t>、心跳減慢、噁心等較嚴重的症狀發生。有些臨床案例會產生的輕微的戒斷症狀如不快樂的感覺。而有些則會有腹部及肌肉痙攣、嘔吐、冒汗、顫抖等較嚴重症狀，同時也經常伴隨反彈性失眠</a:t>
            </a:r>
            <a:r>
              <a:rPr lang="en-US" altLang="zh-TW" smtClean="0">
                <a:latin typeface="Arial" charset="0"/>
              </a:rPr>
              <a:t>(rebound insomnia)</a:t>
            </a:r>
            <a:r>
              <a:rPr altLang="en-US" smtClean="0">
                <a:latin typeface="Arial" charset="0"/>
                <a:ea typeface="新細明體" pitchFamily="18" charset="-120"/>
              </a:rPr>
              <a:t>的症狀。</a:t>
            </a:r>
          </a:p>
          <a:p>
            <a:pPr eaLnBrk="1" hangingPunct="1">
              <a:buFontTx/>
              <a:buChar char="•"/>
            </a:pPr>
            <a:r>
              <a:rPr altLang="en-US" smtClean="0">
                <a:latin typeface="Arial" charset="0"/>
                <a:ea typeface="新細明體" pitchFamily="18" charset="-120"/>
              </a:rPr>
              <a:t>佐沛眠之濫用性</a:t>
            </a:r>
            <a:r>
              <a:rPr lang="en-US" altLang="zh-TW" smtClean="0">
                <a:latin typeface="Arial" charset="0"/>
              </a:rPr>
              <a:t>(</a:t>
            </a:r>
            <a:r>
              <a:rPr altLang="en-US" smtClean="0">
                <a:latin typeface="Arial" charset="0"/>
                <a:ea typeface="新細明體" pitchFamily="18" charset="-120"/>
              </a:rPr>
              <a:t>特別是</a:t>
            </a:r>
            <a:r>
              <a:rPr lang="en-US" altLang="zh-TW" smtClean="0">
                <a:latin typeface="Arial" charset="0"/>
              </a:rPr>
              <a:t>Ambien brand)</a:t>
            </a:r>
            <a:r>
              <a:rPr altLang="en-US" smtClean="0">
                <a:latin typeface="Arial" charset="0"/>
                <a:ea typeface="新細明體" pitchFamily="18" charset="-120"/>
              </a:rPr>
              <a:t>漸漸地受到年輕人的青睞，藥物濫用者宣稱強迫自己“抵抗”此藥物的作用，若強迫讓自己保持清醒可引起視幻</a:t>
            </a:r>
            <a:r>
              <a:rPr lang="en-US" altLang="zh-TW" smtClean="0">
                <a:latin typeface="Arial" charset="0"/>
              </a:rPr>
              <a:t>(vivid visual)</a:t>
            </a:r>
            <a:r>
              <a:rPr altLang="en-US" smtClean="0">
                <a:latin typeface="Arial" charset="0"/>
                <a:ea typeface="新細明體" pitchFamily="18" charset="-120"/>
              </a:rPr>
              <a:t>及興奮，但此舉並非人體的自然反應，容易導致意外的產生。</a:t>
            </a:r>
          </a:p>
          <a:p>
            <a:pPr eaLnBrk="1" hangingPunct="1">
              <a:buFontTx/>
              <a:buChar char="•"/>
            </a:pPr>
            <a:endParaRPr altLang="en-US" smtClean="0"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95375" y="65087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9638" y="4344988"/>
            <a:ext cx="5008562" cy="412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95375" y="65087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9638" y="4344988"/>
            <a:ext cx="5008562" cy="412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 txBox="1">
            <a:spLocks noGrp="1" noChangeArrowheads="1"/>
          </p:cNvSpPr>
          <p:nvPr/>
        </p:nvSpPr>
        <p:spPr bwMode="auto">
          <a:xfrm>
            <a:off x="3868738" y="8688388"/>
            <a:ext cx="2959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858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DCEBCE12-39D5-4A87-A1E3-3AFF2DD28EE3}" type="slidenum">
              <a:rPr lang="en-US" altLang="zh-TW" sz="1200">
                <a:latin typeface="Tahoma" pitchFamily="34" charset="0"/>
              </a:rPr>
              <a:pPr algn="r" eaLnBrk="1" hangingPunct="1"/>
              <a:t>22</a:t>
            </a:fld>
            <a:endParaRPr lang="en-US" altLang="zh-TW" sz="1200">
              <a:latin typeface="Tahoma" pitchFamily="34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19" tIns="44060" rIns="88119" bIns="44060" anchor="b"/>
          <a:lstStyle>
            <a:lvl1pPr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87947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89BDC954-10EB-4F66-9ED5-ECBAEA3813DA}" type="slidenum">
              <a:rPr lang="en-US" altLang="zh-TW" sz="1200"/>
              <a:pPr algn="r" eaLnBrk="1" hangingPunct="1"/>
              <a:t>22</a:t>
            </a:fld>
            <a:endParaRPr lang="en-US" altLang="zh-TW" sz="1200"/>
          </a:p>
        </p:txBody>
      </p:sp>
      <p:sp>
        <p:nvSpPr>
          <p:cNvPr id="9114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19" tIns="44060" rIns="88119" bIns="4406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altLang="zh-TW" sz="700" smtClean="0">
              <a:latin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95375" y="65087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9638" y="4344988"/>
            <a:ext cx="5008562" cy="412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en-US" smtClean="0">
                <a:ea typeface="新細明體" pitchFamily="18" charset="-120"/>
              </a:rPr>
              <a:t>新光醫院精神科主任王恩南解釋，黃湯下肚雖然讓人很快有睡意，但睡到半夜，酒精在體內代謝完，反而讓人異常清醒，並且會感到頭痛、噁心，更難再入睡。陳濘宏更提醒，喝酒加上安眠藥，會加重安眠藥的副作用，抑制呼吸，有窒息而死的危險。</a:t>
            </a:r>
            <a:r>
              <a:rPr lang="en-US" altLang="zh-TW" smtClean="0"/>
              <a:t>From: </a:t>
            </a:r>
            <a:r>
              <a:rPr altLang="en-US" smtClean="0">
                <a:ea typeface="新細明體" pitchFamily="18" charset="-120"/>
              </a:rPr>
              <a:t>天下雜誌</a:t>
            </a:r>
            <a:r>
              <a:rPr lang="en-US" altLang="zh-TW" smtClean="0"/>
              <a:t>. 2013</a:t>
            </a:r>
            <a:r>
              <a:rPr altLang="en-US" smtClean="0">
                <a:ea typeface="新細明體" pitchFamily="18" charset="-120"/>
              </a:rPr>
              <a:t>年</a:t>
            </a:r>
            <a:r>
              <a:rPr lang="en-US" altLang="zh-TW" smtClean="0"/>
              <a:t>4</a:t>
            </a:r>
            <a:r>
              <a:rPr altLang="en-US" smtClean="0">
                <a:ea typeface="新細明體" pitchFamily="18" charset="-120"/>
              </a:rPr>
              <a:t>月</a:t>
            </a:r>
            <a:r>
              <a:rPr lang="en-US" altLang="zh-TW" smtClean="0"/>
              <a:t>10</a:t>
            </a:r>
            <a:r>
              <a:rPr altLang="en-US" smtClean="0">
                <a:ea typeface="新細明體" pitchFamily="18" charset="-120"/>
              </a:rPr>
              <a:t>日</a:t>
            </a:r>
            <a:r>
              <a:rPr lang="en-US" altLang="zh-TW" smtClean="0"/>
              <a:t>. </a:t>
            </a:r>
            <a:r>
              <a:rPr altLang="en-US" smtClean="0">
                <a:ea typeface="新細明體" pitchFamily="18" charset="-120"/>
              </a:rPr>
              <a:t>睡</a:t>
            </a:r>
            <a:r>
              <a:rPr lang="en-US" altLang="zh-TW" smtClean="0"/>
              <a:t>8</a:t>
            </a:r>
            <a:r>
              <a:rPr altLang="en-US" smtClean="0">
                <a:ea typeface="新細明體" pitchFamily="18" charset="-120"/>
              </a:rPr>
              <a:t>小時才夠？醫生揭</a:t>
            </a:r>
            <a:r>
              <a:rPr lang="en-US" altLang="zh-TW" smtClean="0"/>
              <a:t>5</a:t>
            </a:r>
            <a:r>
              <a:rPr altLang="en-US" smtClean="0">
                <a:ea typeface="新細明體" pitchFamily="18" charset="-120"/>
              </a:rPr>
              <a:t>迷思！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2120" y="3140967"/>
            <a:ext cx="3049697" cy="305396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zh-TW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zh-TW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/>
              <a:t>按一下以編輯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15" name="圖片 14" descr="反毒寶寶 0521(1).jpg"/>
          <p:cNvPicPr>
            <a:picLocks noChangeAspect="1"/>
          </p:cNvPicPr>
          <p:nvPr userDrawn="1"/>
        </p:nvPicPr>
        <p:blipFill>
          <a:blip r:embed="rId3" cstate="print"/>
          <a:srcRect t="54054"/>
          <a:stretch>
            <a:fillRect/>
          </a:stretch>
        </p:blipFill>
        <p:spPr>
          <a:xfrm>
            <a:off x="395536" y="3140967"/>
            <a:ext cx="5112568" cy="1756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2120" y="3140967"/>
            <a:ext cx="3049697" cy="305396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zh-TW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zh-TW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/>
              <a:t>按一下以編輯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15" name="圖片 14" descr="反毒寶寶 0521(1).jpg"/>
          <p:cNvPicPr>
            <a:picLocks noChangeAspect="1"/>
          </p:cNvPicPr>
          <p:nvPr userDrawn="1"/>
        </p:nvPicPr>
        <p:blipFill>
          <a:blip r:embed="rId3" cstate="print"/>
          <a:srcRect t="54054"/>
          <a:stretch>
            <a:fillRect/>
          </a:stretch>
        </p:blipFill>
        <p:spPr>
          <a:xfrm>
            <a:off x="395536" y="3140967"/>
            <a:ext cx="5112568" cy="1756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zh-TW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>
                <a:latin typeface="Georgia" pitchFamily="18" charset="0"/>
              </a:defRPr>
            </a:lvl2pPr>
            <a:lvl3pPr eaLnBrk="1" latinLnBrk="0" hangingPunct="1">
              <a:defRPr kumimoji="0" lang="zh-TW" sz="2000">
                <a:latin typeface="Georgia" pitchFamily="18" charset="0"/>
              </a:defRPr>
            </a:lvl3pPr>
            <a:lvl4pPr eaLnBrk="1" latinLnBrk="0" hangingPunct="1">
              <a:defRPr kumimoji="0" lang="zh-TW" sz="2000">
                <a:latin typeface="Georgia" pitchFamily="18" charset="0"/>
              </a:defRPr>
            </a:lvl4pPr>
            <a:lvl5pPr eaLnBrk="1" latinLnBrk="0" hangingPunct="1">
              <a:defRPr kumimoji="0" lang="zh-TW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zh-TW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zh-TW" sz="280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1753553" cy="175600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800"/>
            </a:lvl1pPr>
            <a:lvl2pPr eaLnBrk="1" latinLnBrk="0" hangingPunct="1">
              <a:defRPr kumimoji="0" lang="zh-TW" sz="2400"/>
            </a:lvl2pPr>
            <a:lvl3pPr eaLnBrk="1" latinLnBrk="0" hangingPunct="1">
              <a:defRPr kumimoji="0" lang="zh-TW" sz="2000"/>
            </a:lvl3pPr>
            <a:lvl4pPr eaLnBrk="1" latinLnBrk="0" hangingPunct="1">
              <a:defRPr kumimoji="0" lang="zh-TW" sz="1800"/>
            </a:lvl4pPr>
            <a:lvl5pPr eaLnBrk="1" latinLnBrk="0" hangingPunct="1">
              <a:defRPr kumimoji="0" lang="zh-TW" sz="1800"/>
            </a:lvl5pPr>
            <a:lvl6pPr eaLnBrk="1" latinLnBrk="0" hangingPunct="1">
              <a:defRPr kumimoji="0" lang="zh-TW" sz="2000"/>
            </a:lvl6pPr>
            <a:lvl7pPr eaLnBrk="1" latinLnBrk="0" hangingPunct="1">
              <a:defRPr kumimoji="0" lang="zh-TW" sz="2000"/>
            </a:lvl7pPr>
            <a:lvl8pPr eaLnBrk="1" latinLnBrk="0" hangingPunct="1">
              <a:defRPr kumimoji="0" lang="zh-TW" sz="2000"/>
            </a:lvl8pPr>
            <a:lvl9pPr eaLnBrk="1" latinLnBrk="0" hangingPunct="1">
              <a:defRPr kumimoji="0" lang="zh-TW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zh-TW" sz="3200"/>
            </a:lvl1pPr>
            <a:lvl2pPr marL="457200" indent="0" eaLnBrk="1" latinLnBrk="0" hangingPunct="1">
              <a:buNone/>
              <a:defRPr kumimoji="0" lang="zh-TW" sz="2800"/>
            </a:lvl2pPr>
            <a:lvl3pPr marL="914400" indent="0" eaLnBrk="1" latinLnBrk="0" hangingPunct="1">
              <a:buNone/>
              <a:defRPr kumimoji="0" lang="zh-TW" sz="2400"/>
            </a:lvl3pPr>
            <a:lvl4pPr marL="1371600" indent="0" eaLnBrk="1" latinLnBrk="0" hangingPunct="1">
              <a:buNone/>
              <a:defRPr kumimoji="0" lang="zh-TW" sz="2000"/>
            </a:lvl4pPr>
            <a:lvl5pPr marL="1828800" indent="0" eaLnBrk="1" latinLnBrk="0" hangingPunct="1">
              <a:buNone/>
              <a:defRPr kumimoji="0" lang="zh-TW" sz="2000"/>
            </a:lvl5pPr>
            <a:lvl6pPr marL="2286000" indent="0" eaLnBrk="1" latinLnBrk="0" hangingPunct="1">
              <a:buNone/>
              <a:defRPr kumimoji="0" lang="zh-TW" sz="2000"/>
            </a:lvl6pPr>
            <a:lvl7pPr marL="2743200" indent="0" eaLnBrk="1" latinLnBrk="0" hangingPunct="1">
              <a:buNone/>
              <a:defRPr kumimoji="0" lang="zh-TW" sz="2000"/>
            </a:lvl7pPr>
            <a:lvl8pPr marL="3200400" indent="0" eaLnBrk="1" latinLnBrk="0" hangingPunct="1">
              <a:buNone/>
              <a:defRPr kumimoji="0" lang="zh-TW" sz="2000"/>
            </a:lvl8pPr>
            <a:lvl9pPr marL="3657600" indent="0" eaLnBrk="1" latinLnBrk="0" hangingPunct="1">
              <a:buNone/>
              <a:defRPr kumimoji="0" lang="zh-TW" sz="2000"/>
            </a:lvl9pPr>
          </a:lstStyle>
          <a:p>
            <a:pPr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lang="zh-TW" sz="3600" b="0" cap="none">
                <a:latin typeface="Georgia" pitchFamily="18" charset="0"/>
              </a:defRPr>
            </a:lvl1pPr>
          </a:lstStyle>
          <a:p>
            <a:r>
              <a:rPr kumimoji="0" lang="zh-TW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lang="zh-TW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zh-TW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>
                <a:latin typeface="Georgia" pitchFamily="18" charset="0"/>
              </a:defRPr>
            </a:lvl2pPr>
            <a:lvl3pPr eaLnBrk="1" latinLnBrk="0" hangingPunct="1">
              <a:defRPr kumimoji="0" lang="zh-TW" sz="2000">
                <a:latin typeface="Georgia" pitchFamily="18" charset="0"/>
              </a:defRPr>
            </a:lvl3pPr>
            <a:lvl4pPr eaLnBrk="1" latinLnBrk="0" hangingPunct="1">
              <a:defRPr kumimoji="0" lang="zh-TW" sz="2000">
                <a:latin typeface="Georgia" pitchFamily="18" charset="0"/>
              </a:defRPr>
            </a:lvl4pPr>
            <a:lvl5pPr eaLnBrk="1" latinLnBrk="0" hangingPunct="1">
              <a:defRPr kumimoji="0" lang="zh-TW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zh-TW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zh-TW" sz="280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800"/>
            </a:lvl1pPr>
            <a:lvl2pPr eaLnBrk="1" latinLnBrk="0" hangingPunct="1">
              <a:defRPr kumimoji="0" lang="zh-TW" sz="2400"/>
            </a:lvl2pPr>
            <a:lvl3pPr eaLnBrk="1" latinLnBrk="0" hangingPunct="1">
              <a:defRPr kumimoji="0" lang="zh-TW" sz="2000"/>
            </a:lvl3pPr>
            <a:lvl4pPr eaLnBrk="1" latinLnBrk="0" hangingPunct="1">
              <a:defRPr kumimoji="0" lang="zh-TW" sz="1800"/>
            </a:lvl4pPr>
            <a:lvl5pPr eaLnBrk="1" latinLnBrk="0" hangingPunct="1">
              <a:defRPr kumimoji="0" lang="zh-TW" sz="1800"/>
            </a:lvl5pPr>
            <a:lvl6pPr eaLnBrk="1" latinLnBrk="0" hangingPunct="1">
              <a:defRPr kumimoji="0" lang="zh-TW" sz="2000"/>
            </a:lvl6pPr>
            <a:lvl7pPr eaLnBrk="1" latinLnBrk="0" hangingPunct="1">
              <a:defRPr kumimoji="0" lang="zh-TW" sz="2000"/>
            </a:lvl7pPr>
            <a:lvl8pPr eaLnBrk="1" latinLnBrk="0" hangingPunct="1">
              <a:defRPr kumimoji="0" lang="zh-TW" sz="2000"/>
            </a:lvl8pPr>
            <a:lvl9pPr eaLnBrk="1" latinLnBrk="0" hangingPunct="1">
              <a:defRPr kumimoji="0" lang="zh-TW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zh-TW" sz="3200"/>
            </a:lvl1pPr>
            <a:lvl2pPr marL="457200" indent="0" eaLnBrk="1" latinLnBrk="0" hangingPunct="1">
              <a:buNone/>
              <a:defRPr kumimoji="0" lang="zh-TW" sz="2800"/>
            </a:lvl2pPr>
            <a:lvl3pPr marL="914400" indent="0" eaLnBrk="1" latinLnBrk="0" hangingPunct="1">
              <a:buNone/>
              <a:defRPr kumimoji="0" lang="zh-TW" sz="2400"/>
            </a:lvl3pPr>
            <a:lvl4pPr marL="1371600" indent="0" eaLnBrk="1" latinLnBrk="0" hangingPunct="1">
              <a:buNone/>
              <a:defRPr kumimoji="0" lang="zh-TW" sz="2000"/>
            </a:lvl4pPr>
            <a:lvl5pPr marL="1828800" indent="0" eaLnBrk="1" latinLnBrk="0" hangingPunct="1">
              <a:buNone/>
              <a:defRPr kumimoji="0" lang="zh-TW" sz="2000"/>
            </a:lvl5pPr>
            <a:lvl6pPr marL="2286000" indent="0" eaLnBrk="1" latinLnBrk="0" hangingPunct="1">
              <a:buNone/>
              <a:defRPr kumimoji="0" lang="zh-TW" sz="2000"/>
            </a:lvl6pPr>
            <a:lvl7pPr marL="2743200" indent="0" eaLnBrk="1" latinLnBrk="0" hangingPunct="1">
              <a:buNone/>
              <a:defRPr kumimoji="0" lang="zh-TW" sz="2000"/>
            </a:lvl7pPr>
            <a:lvl8pPr marL="3200400" indent="0" eaLnBrk="1" latinLnBrk="0" hangingPunct="1">
              <a:buNone/>
              <a:defRPr kumimoji="0" lang="zh-TW" sz="2000"/>
            </a:lvl8pPr>
            <a:lvl9pPr marL="3657600" indent="0" eaLnBrk="1" latinLnBrk="0" hangingPunct="1">
              <a:buNone/>
              <a:defRPr kumimoji="0" lang="zh-TW" sz="2000"/>
            </a:lvl9pPr>
          </a:lstStyle>
          <a:p>
            <a:pPr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9" name="圖片 8" descr="反毒教育資源中心 橫式 0606.jpg"/>
          <p:cNvPicPr>
            <a:picLocks noChangeAspect="1"/>
          </p:cNvPicPr>
          <p:nvPr userDrawn="1"/>
        </p:nvPicPr>
        <p:blipFill>
          <a:blip r:embed="rId13" cstate="print"/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zh-TW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zh-TW"/>
      </a:defPPr>
      <a:lvl1pPr marL="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158D-428B-4987-8B28-745A2AFA1252}" type="datetimeFigureOut">
              <a:rPr/>
              <a:pPr/>
              <a:t>12/17/2009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9" name="圖片 8" descr="反毒教育資源中心 橫式 0606.jpg"/>
          <p:cNvPicPr>
            <a:picLocks noChangeAspect="1"/>
          </p:cNvPicPr>
          <p:nvPr userDrawn="1"/>
        </p:nvPicPr>
        <p:blipFill>
          <a:blip r:embed="rId12" cstate="print"/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zh-TW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zh-TW"/>
      </a:defPPr>
      <a:lvl1pPr marL="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99A9F-9894-4FA7-8404-EFD593DD4429}" type="datetimeFigureOut">
              <a:rPr lang="zh-TW" altLang="en-US" smtClean="0"/>
              <a:pPr/>
              <a:t>2016/7/19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onsumer.fda.gov.tw/Pages/Detail.aspx?nodeID=479&amp;pid=7180" TargetMode="External"/><Relationship Id="rId2" Type="http://schemas.openxmlformats.org/officeDocument/2006/relationships/hyperlink" Target="http://consumer.fda.gov.tw/Pages/List.aspx?nodeID=374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ntuh.gov.tw/SLP/healthEducation/&#34907;&#25945;&#36039;&#26009;/&#22833;&#30496;&#21839;&#35386;&#25351;&#24341;&#65288;&#24863;&#35613;&#30561;&#30496;&#23416;&#26371;&#25552;&#20379;&#65289;.pdf" TargetMode="External"/><Relationship Id="rId4" Type="http://schemas.openxmlformats.org/officeDocument/2006/relationships/hyperlink" Target="http://www.ntuh.gov.tw/SLP/healthEducation/default.aspx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om.tw/url?sa=i&amp;rct=j&amp;q=&amp;esrc=s&amp;frm=1&amp;source=images&amp;cd=&amp;cad=rja&amp;docid=ODUSvNdXz5szRM&amp;tbnid=9HtW1yt77Ddk4M:&amp;ved=0CAUQjRw&amp;url=http://blog.udn.com/rawakau/4587836&amp;ei=dy1AUeevN4XimAWgpYDoBA&amp;psig=AFQjCNGhqM1de3kmENYCG6C5B7h7MVWOXw&amp;ust=1363246267953504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om.tw/url?sa=i&amp;rct=j&amp;q=&amp;esrc=s&amp;frm=1&amp;source=images&amp;cd=&amp;cad=rja&amp;docid=_wKZsOKEMAq1PM&amp;tbnid=i1tDk3Ninnck3M:&amp;ved=0CAUQjRw&amp;url=http://www.aliciabaylaurel.com/naturalhigh2007dayone&amp;ei=EZRAUcmQEKiXiAeWgYGAAg&amp;psig=AFQjCNEpg7n7fwF3C_CfxnNM0ZrVowHdWw&amp;ust=1363273089757584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www.google.com.tw/url?sa=i&amp;rct=j&amp;q=&amp;esrc=s&amp;frm=1&amp;source=images&amp;cd=&amp;cad=rja&amp;docid=NCjJ8fk9EFkVvM&amp;tbnid=B6vUpRy38UY__M:&amp;ved=0CAUQjRw&amp;url=http://tpa.judicial.gov.tw/politics/index.php?mode=data&amp;id=50&amp;ei=aFaKUbDFKcb1kQWq2ID4Bw&amp;psig=AFQjCNGVqLjSvvpIH6SseYW4M81AOhF4og&amp;ust=136810693970160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3638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/>
            <a:fld id="{8EA328E4-C4C2-403D-90E5-006449D2D8A6}" type="slidenum">
              <a:rPr kumimoji="0" lang="en-GB" altLang="zh-TW" smtClean="0">
                <a:latin typeface="微軟正黑體" pitchFamily="34" charset="-120"/>
                <a:ea typeface="微軟正黑體" pitchFamily="34" charset="-120"/>
              </a:rPr>
              <a:pPr algn="l"/>
              <a:t>1</a:t>
            </a:fld>
            <a:endParaRPr kumimoji="0" lang="en-GB" altLang="zh-TW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67" name="頁尾版面配置區 3"/>
          <p:cNvSpPr>
            <a:spLocks noGrp="1"/>
          </p:cNvSpPr>
          <p:nvPr>
            <p:ph type="ftr" sz="quarter" idx="11"/>
          </p:nvPr>
        </p:nvSpPr>
        <p:spPr bwMode="auto">
          <a:xfrm>
            <a:off x="6553200" y="6243638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zh-TW" sz="1200" smtClean="0">
                <a:latin typeface="微軟正黑體" pitchFamily="34" charset="-120"/>
                <a:ea typeface="微軟正黑體" pitchFamily="34" charset="-120"/>
              </a:rPr>
              <a:t>Presentation title in footer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1224966" y="4240032"/>
            <a:ext cx="677465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>
              <a:defRPr/>
            </a:pP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藥師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公會</a:t>
            </a: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OO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藥局 林</a:t>
            </a: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藥師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71" name="Picture 6" descr="MCj0215255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5" y="-99392"/>
            <a:ext cx="2646759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MCj0281066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530079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1160" y="1885290"/>
            <a:ext cx="8506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台中市政府衛生局</a:t>
            </a:r>
            <a:endParaRPr lang="en-US" altLang="zh-TW" sz="48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戒菸、反毒、正確用藥、中藥用藥安全宣導</a:t>
            </a:r>
            <a:r>
              <a:rPr lang="en-US" altLang="zh-TW" sz="48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請擇一</a:t>
            </a:r>
            <a:r>
              <a:rPr lang="en-US" altLang="zh-TW" sz="48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8419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ctrTitle"/>
          </p:nvPr>
        </p:nvSpPr>
        <p:spPr>
          <a:xfrm>
            <a:off x="1818085" y="549276"/>
            <a:ext cx="5829300" cy="1470025"/>
          </a:xfrm>
        </p:spPr>
        <p:txBody>
          <a:bodyPr/>
          <a:lstStyle/>
          <a:p>
            <a:pPr eaLnBrk="1" hangingPunct="1"/>
            <a:endParaRPr altLang="en-US" smtClean="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8436" name="Picture 4" descr="G:\015\老鄧PP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-22225"/>
            <a:ext cx="745807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33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SC09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00364" y="285728"/>
            <a:ext cx="7143800" cy="11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altLang="en-US" sz="6600" b="1" kern="0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找回燦爛的陽光</a:t>
            </a:r>
            <a:endParaRPr kumimoji="0" lang="zh-TW" altLang="en-US" sz="6600" b="1" kern="0" dirty="0" smtClean="0">
              <a:solidFill>
                <a:srgbClr val="FFFF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DSC03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857884" y="476250"/>
            <a:ext cx="1928826" cy="55959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謝</a:t>
            </a:r>
            <a:endParaRPr kumimoji="0"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謝</a:t>
            </a:r>
            <a:endParaRPr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kumimoji="0"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聆</a:t>
            </a:r>
            <a:endParaRPr kumimoji="0"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聽</a:t>
            </a:r>
            <a:endParaRPr kumimoji="0" lang="zh-TW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491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857884" y="476250"/>
            <a:ext cx="1928826" cy="55959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謝</a:t>
            </a:r>
            <a:endParaRPr kumimoji="0"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謝</a:t>
            </a:r>
            <a:endParaRPr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kumimoji="0"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聆</a:t>
            </a:r>
            <a:endParaRPr kumimoji="0"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聽</a:t>
            </a:r>
            <a:endParaRPr kumimoji="0" lang="zh-TW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1936"/>
            <a:ext cx="10304903" cy="686993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739999" y="548680"/>
            <a:ext cx="2880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>
                <a:solidFill>
                  <a:schemeClr val="accent6">
                    <a:lumMod val="75000"/>
                  </a:schemeClr>
                </a:solidFill>
                <a:latin typeface="華康隸書體W7" pitchFamily="65" charset="-120"/>
                <a:ea typeface="華康隸書體W7" pitchFamily="65" charset="-120"/>
              </a:rPr>
              <a:t>有</a:t>
            </a:r>
            <a:r>
              <a:rPr lang="zh-TW" altLang="en-US" sz="8800" b="1" dirty="0" smtClean="0">
                <a:solidFill>
                  <a:schemeClr val="accent6">
                    <a:lumMod val="75000"/>
                  </a:schemeClr>
                </a:solidFill>
                <a:latin typeface="華康隸書體W7" pitchFamily="65" charset="-120"/>
                <a:ea typeface="華康隸書體W7" pitchFamily="65" charset="-120"/>
              </a:rPr>
              <a:t>獎</a:t>
            </a:r>
            <a:endParaRPr lang="en-US" altLang="zh-TW" sz="8800" b="1" dirty="0" smtClean="0">
              <a:solidFill>
                <a:schemeClr val="accent6">
                  <a:lumMod val="75000"/>
                </a:schemeClr>
              </a:solidFill>
              <a:latin typeface="華康隸書體W7" pitchFamily="65" charset="-120"/>
              <a:ea typeface="華康隸書體W7" pitchFamily="65" charset="-120"/>
            </a:endParaRPr>
          </a:p>
          <a:p>
            <a:r>
              <a:rPr lang="zh-TW" altLang="en-US" sz="8800" b="1" dirty="0">
                <a:solidFill>
                  <a:schemeClr val="accent6">
                    <a:lumMod val="75000"/>
                  </a:schemeClr>
                </a:solidFill>
                <a:latin typeface="華康隸書體W7" pitchFamily="65" charset="-120"/>
                <a:ea typeface="華康隸書體W7" pitchFamily="65" charset="-120"/>
              </a:rPr>
              <a:t>徵答</a:t>
            </a:r>
            <a:endParaRPr lang="zh-TW" altLang="en-US" sz="8800" b="1" dirty="0">
              <a:solidFill>
                <a:schemeClr val="accent6">
                  <a:lumMod val="75000"/>
                </a:schemeClr>
              </a:solidFill>
              <a:latin typeface="華康隸書體W7" pitchFamily="65" charset="-120"/>
              <a:ea typeface="華康隸書體W7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6185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14400"/>
          </a:xfrm>
        </p:spPr>
        <p:txBody>
          <a:bodyPr>
            <a:normAutofit/>
          </a:bodyPr>
          <a:lstStyle/>
          <a:p>
            <a:r>
              <a:rPr lang="zh-TW" altLang="en-US" sz="4800" smtClean="0"/>
              <a:t>物質成癮的入門物質有</a:t>
            </a:r>
            <a:r>
              <a:rPr lang="en-US" altLang="zh-TW" sz="4800" smtClean="0"/>
              <a:t>?</a:t>
            </a:r>
            <a:endParaRPr lang="zh-TW" altLang="en-US" sz="4800" smtClean="0"/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A.</a:t>
            </a:r>
            <a:r>
              <a:rPr lang="zh-TW" altLang="en-US" sz="4000" dirty="0" smtClean="0"/>
              <a:t>煙</a:t>
            </a:r>
            <a:endParaRPr lang="en-US" altLang="zh-TW" sz="4000" dirty="0" smtClean="0"/>
          </a:p>
          <a:p>
            <a:r>
              <a:rPr lang="en-US" altLang="zh-TW" sz="4000" dirty="0" smtClean="0"/>
              <a:t>B.</a:t>
            </a:r>
            <a:r>
              <a:rPr lang="zh-TW" altLang="en-US" sz="4000" dirty="0" smtClean="0"/>
              <a:t>酒</a:t>
            </a:r>
            <a:endParaRPr lang="en-US" altLang="zh-TW" sz="4000" dirty="0" smtClean="0"/>
          </a:p>
          <a:p>
            <a:r>
              <a:rPr lang="en-US" altLang="zh-TW" sz="4000" dirty="0" smtClean="0"/>
              <a:t>C.</a:t>
            </a:r>
            <a:r>
              <a:rPr lang="zh-TW" altLang="en-US" sz="4000" dirty="0" smtClean="0"/>
              <a:t>檳榔</a:t>
            </a:r>
            <a:endParaRPr lang="en-US" altLang="zh-TW" sz="4000" dirty="0" smtClean="0"/>
          </a:p>
          <a:p>
            <a:r>
              <a:rPr lang="en-US" altLang="zh-TW" sz="4000" dirty="0" smtClean="0"/>
              <a:t>D.</a:t>
            </a:r>
            <a:r>
              <a:rPr lang="zh-TW" altLang="en-US" sz="4000" dirty="0" smtClean="0"/>
              <a:t>以上皆是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781425" y="4941168"/>
            <a:ext cx="865187" cy="360362"/>
          </a:xfrm>
          <a:prstGeom prst="leftArrow">
            <a:avLst>
              <a:gd name="adj1" fmla="val 50000"/>
              <a:gd name="adj2" fmla="val 600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188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14400"/>
          </a:xfrm>
        </p:spPr>
        <p:txBody>
          <a:bodyPr>
            <a:normAutofit/>
          </a:bodyPr>
          <a:lstStyle/>
          <a:p>
            <a:r>
              <a:rPr lang="zh-TW" altLang="en-US" sz="4000" smtClean="0"/>
              <a:t>造成香菸有成癮性的成分是</a:t>
            </a:r>
            <a:r>
              <a:rPr lang="en-US" altLang="zh-TW" sz="4000" smtClean="0"/>
              <a:t>?</a:t>
            </a:r>
            <a:endParaRPr lang="zh-TW" altLang="en-US" sz="4000" smtClean="0"/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4000" dirty="0" smtClean="0"/>
              <a:t>尼古丁</a:t>
            </a:r>
            <a:endParaRPr lang="en-US" altLang="zh-TW" sz="4000" dirty="0" smtClean="0"/>
          </a:p>
          <a:p>
            <a:r>
              <a:rPr lang="zh-TW" altLang="en-US" sz="4000" dirty="0" smtClean="0"/>
              <a:t>焦油</a:t>
            </a:r>
            <a:endParaRPr lang="en-US" altLang="zh-TW" sz="4000" dirty="0" smtClean="0"/>
          </a:p>
          <a:p>
            <a:r>
              <a:rPr lang="zh-TW" altLang="en-US" sz="4000" dirty="0" smtClean="0"/>
              <a:t>菸草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555875" y="2204864"/>
            <a:ext cx="865188" cy="360362"/>
          </a:xfrm>
          <a:prstGeom prst="leftArrow">
            <a:avLst>
              <a:gd name="adj1" fmla="val 50000"/>
              <a:gd name="adj2" fmla="val 600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081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日期版面配置區 3"/>
          <p:cNvSpPr>
            <a:spLocks noGrp="1"/>
          </p:cNvSpPr>
          <p:nvPr>
            <p:ph type="dt" sz="quarter" idx="10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fld id="{476A9F0B-F51B-4345-9A20-0AE1FF5FA016}" type="datetime1">
              <a:rPr kumimoji="0" lang="zh-TW" altLang="en-US" sz="1400" smtClean="0"/>
              <a:pPr algn="ctr" eaLnBrk="1" hangingPunct="1"/>
              <a:t>2016/7/19</a:t>
            </a:fld>
            <a:endParaRPr kumimoji="0" lang="en-US" altLang="zh-TW" sz="1400" smtClean="0"/>
          </a:p>
        </p:txBody>
      </p:sp>
      <p:sp>
        <p:nvSpPr>
          <p:cNvPr id="9830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711D28AC-8F6E-4396-9AFE-F8588B0A720D}" type="slidenum">
              <a:rPr kumimoji="0" lang="en-US" altLang="zh-TW" smtClean="0">
                <a:ea typeface="華康中圓體" pitchFamily="49" charset="-120"/>
              </a:rPr>
              <a:pPr eaLnBrk="1" hangingPunct="1"/>
              <a:t>105</a:t>
            </a:fld>
            <a:endParaRPr kumimoji="0" lang="en-US" altLang="zh-TW" smtClean="0">
              <a:ea typeface="華康中圓體" pitchFamily="49" charset="-120"/>
            </a:endParaRPr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357188"/>
            <a:ext cx="7143750" cy="183515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800000"/>
                </a:solidFill>
              </a:rPr>
              <a:t>安非他命常被非法添加在</a:t>
            </a:r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2420938"/>
            <a:ext cx="2879725" cy="2116137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</a:rPr>
              <a:t>1.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</a:rPr>
              <a:t>減肥藥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</a:rPr>
              <a:t>2.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</a:rPr>
              <a:t>感冒藥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</a:rPr>
              <a:t>3.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</a:rPr>
              <a:t>腸胃藥</a:t>
            </a:r>
          </a:p>
        </p:txBody>
      </p:sp>
      <p:sp>
        <p:nvSpPr>
          <p:cNvPr id="206852" name="AutoShape 4"/>
          <p:cNvSpPr>
            <a:spLocks noChangeArrowheads="1"/>
          </p:cNvSpPr>
          <p:nvPr/>
        </p:nvSpPr>
        <p:spPr bwMode="auto">
          <a:xfrm>
            <a:off x="5795963" y="2817019"/>
            <a:ext cx="865187" cy="360362"/>
          </a:xfrm>
          <a:prstGeom prst="leftArrow">
            <a:avLst>
              <a:gd name="adj1" fmla="val 50000"/>
              <a:gd name="adj2" fmla="val 600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702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日期版面配置區 3"/>
          <p:cNvSpPr>
            <a:spLocks noGrp="1"/>
          </p:cNvSpPr>
          <p:nvPr>
            <p:ph type="dt" sz="quarter" idx="10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fld id="{611C06B1-4B88-4AE3-812C-894C5CDC5C0E}" type="datetime1">
              <a:rPr kumimoji="0" lang="zh-TW" altLang="en-US" sz="1400" smtClean="0"/>
              <a:pPr algn="ctr" eaLnBrk="1" hangingPunct="1"/>
              <a:t>2016/7/19</a:t>
            </a:fld>
            <a:endParaRPr kumimoji="0" lang="en-US" altLang="zh-TW" sz="1400" smtClean="0"/>
          </a:p>
        </p:txBody>
      </p:sp>
      <p:sp>
        <p:nvSpPr>
          <p:cNvPr id="11366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E6A4B8DD-5161-4F22-BD30-C07BF186C744}" type="slidenum">
              <a:rPr kumimoji="0" lang="en-US" altLang="zh-TW" smtClean="0">
                <a:ea typeface="華康中圓體" pitchFamily="49" charset="-120"/>
              </a:rPr>
              <a:pPr eaLnBrk="1" hangingPunct="1"/>
              <a:t>106</a:t>
            </a:fld>
            <a:endParaRPr kumimoji="0" lang="en-US" altLang="zh-TW" smtClean="0">
              <a:ea typeface="華康中圓體" pitchFamily="49" charset="-120"/>
            </a:endParaRPr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332656"/>
            <a:ext cx="6059488" cy="1008062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800000"/>
                </a:solidFill>
              </a:rPr>
              <a:t>喝飲料解</a:t>
            </a:r>
            <a:r>
              <a:rPr lang="en-US" altLang="zh-TW" sz="4800" dirty="0" smtClean="0">
                <a:solidFill>
                  <a:srgbClr val="800000"/>
                </a:solidFill>
              </a:rPr>
              <a:t>K</a:t>
            </a:r>
            <a:r>
              <a:rPr lang="zh-TW" altLang="en-US" sz="4800" dirty="0" smtClean="0">
                <a:solidFill>
                  <a:srgbClr val="800000"/>
                </a:solidFill>
              </a:rPr>
              <a:t>毒的方法</a:t>
            </a:r>
            <a:r>
              <a:rPr lang="en-US" altLang="zh-TW" sz="4800" dirty="0" smtClean="0">
                <a:solidFill>
                  <a:srgbClr val="800000"/>
                </a:solidFill>
              </a:rPr>
              <a:t>?</a:t>
            </a:r>
            <a:endParaRPr lang="zh-TW" altLang="en-US" sz="4800" dirty="0" smtClean="0">
              <a:solidFill>
                <a:srgbClr val="800000"/>
              </a:solidFill>
            </a:endParaRPr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980728"/>
            <a:ext cx="6624638" cy="295275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endParaRPr lang="zh-TW" altLang="en-US" sz="4000" dirty="0" smtClean="0">
              <a:latin typeface="標楷體" pitchFamily="65" charset="-120"/>
            </a:endParaRPr>
          </a:p>
          <a:p>
            <a:pPr eaLnBrk="1" hangingPunct="1"/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(1) </a:t>
            </a:r>
            <a:r>
              <a:rPr lang="zh-TW" altLang="en-US" sz="4000" dirty="0" smtClean="0">
                <a:solidFill>
                  <a:srgbClr val="336699"/>
                </a:solidFill>
                <a:latin typeface="標楷體" pitchFamily="65" charset="-120"/>
              </a:rPr>
              <a:t>喝牛奶</a:t>
            </a:r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(45.1%)</a:t>
            </a:r>
            <a:endParaRPr lang="zh-TW" altLang="en-US" sz="4000" dirty="0" smtClean="0">
              <a:solidFill>
                <a:srgbClr val="336699"/>
              </a:solidFill>
              <a:latin typeface="標楷體" pitchFamily="65" charset="-120"/>
            </a:endParaRPr>
          </a:p>
          <a:p>
            <a:pPr eaLnBrk="1" hangingPunct="1"/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(2) </a:t>
            </a:r>
            <a:r>
              <a:rPr lang="zh-TW" altLang="en-US" sz="4000" dirty="0" smtClean="0">
                <a:solidFill>
                  <a:srgbClr val="336699"/>
                </a:solidFill>
                <a:latin typeface="標楷體" pitchFamily="65" charset="-120"/>
              </a:rPr>
              <a:t>喝水稀釋</a:t>
            </a:r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(35.3%)</a:t>
            </a:r>
            <a:endParaRPr lang="zh-TW" altLang="en-US" sz="4000" dirty="0" smtClean="0">
              <a:solidFill>
                <a:srgbClr val="336699"/>
              </a:solidFill>
              <a:latin typeface="標楷體" pitchFamily="65" charset="-120"/>
            </a:endParaRPr>
          </a:p>
          <a:p>
            <a:pPr eaLnBrk="1" hangingPunct="1"/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(3) </a:t>
            </a:r>
            <a:r>
              <a:rPr lang="zh-TW" altLang="en-US" sz="4000" dirty="0" smtClean="0">
                <a:solidFill>
                  <a:srgbClr val="336699"/>
                </a:solidFill>
                <a:latin typeface="標楷體" pitchFamily="65" charset="-120"/>
              </a:rPr>
              <a:t>喝綠茶</a:t>
            </a:r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(21.6%)</a:t>
            </a:r>
            <a:endParaRPr lang="zh-TW" altLang="en-US" sz="4000" dirty="0" smtClean="0">
              <a:solidFill>
                <a:srgbClr val="336699"/>
              </a:solidFill>
              <a:latin typeface="標楷體" pitchFamily="65" charset="-120"/>
            </a:endParaRPr>
          </a:p>
          <a:p>
            <a:pPr eaLnBrk="1" hangingPunct="1"/>
            <a:r>
              <a:rPr lang="en-US" altLang="zh-TW" sz="4000" dirty="0" smtClean="0">
                <a:solidFill>
                  <a:srgbClr val="336699"/>
                </a:solidFill>
                <a:latin typeface="標楷體" pitchFamily="65" charset="-120"/>
              </a:rPr>
              <a:t>(4) </a:t>
            </a:r>
            <a:r>
              <a:rPr lang="zh-TW" altLang="en-US" sz="4000" dirty="0" smtClean="0">
                <a:solidFill>
                  <a:srgbClr val="336699"/>
                </a:solidFill>
                <a:latin typeface="標楷體" pitchFamily="65" charset="-120"/>
              </a:rPr>
              <a:t>以上皆非</a:t>
            </a:r>
            <a:endParaRPr lang="zh-TW" altLang="en-US" sz="4000" dirty="0" smtClean="0">
              <a:solidFill>
                <a:srgbClr val="0033CC"/>
              </a:solidFill>
              <a:latin typeface="標楷體" pitchFamily="65" charset="-120"/>
            </a:endParaRPr>
          </a:p>
        </p:txBody>
      </p:sp>
      <p:sp>
        <p:nvSpPr>
          <p:cNvPr id="207876" name="AutoShape 4"/>
          <p:cNvSpPr>
            <a:spLocks noChangeArrowheads="1"/>
          </p:cNvSpPr>
          <p:nvPr/>
        </p:nvSpPr>
        <p:spPr bwMode="auto">
          <a:xfrm>
            <a:off x="5221815" y="5013176"/>
            <a:ext cx="865188" cy="360362"/>
          </a:xfrm>
          <a:prstGeom prst="leftArrow">
            <a:avLst>
              <a:gd name="adj1" fmla="val 50000"/>
              <a:gd name="adj2" fmla="val 600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458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91440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目前最常發現的新興毒品是</a:t>
            </a:r>
            <a:r>
              <a:rPr lang="en-US" altLang="zh-TW" sz="4400" dirty="0" smtClean="0"/>
              <a:t>:</a:t>
            </a:r>
            <a:endParaRPr lang="zh-TW" altLang="en-US" sz="4400" dirty="0" smtClean="0"/>
          </a:p>
        </p:txBody>
      </p:sp>
      <p:sp>
        <p:nvSpPr>
          <p:cNvPr id="151555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4000" dirty="0" smtClean="0"/>
              <a:t>喵喵</a:t>
            </a:r>
            <a:endParaRPr lang="en-US" altLang="zh-TW" sz="4000" dirty="0" smtClean="0"/>
          </a:p>
          <a:p>
            <a:r>
              <a:rPr lang="zh-TW" altLang="en-US" sz="4000" dirty="0" smtClean="0"/>
              <a:t>浴鹽</a:t>
            </a:r>
            <a:endParaRPr lang="en-US" altLang="zh-TW" sz="4000" dirty="0" smtClean="0"/>
          </a:p>
          <a:p>
            <a:r>
              <a:rPr lang="zh-TW" altLang="en-US" sz="4000" dirty="0" smtClean="0"/>
              <a:t>牛奶</a:t>
            </a:r>
            <a:endParaRPr lang="en-US" altLang="zh-TW" sz="4000" dirty="0" smtClean="0"/>
          </a:p>
          <a:p>
            <a:r>
              <a:rPr lang="zh-TW" altLang="en-US" sz="4000" dirty="0" smtClean="0"/>
              <a:t>大象</a:t>
            </a:r>
            <a:endParaRPr lang="en-US" altLang="zh-TW" sz="4000" dirty="0" smtClean="0"/>
          </a:p>
          <a:p>
            <a:r>
              <a:rPr lang="zh-TW" altLang="en-US" sz="4000" dirty="0" smtClean="0"/>
              <a:t>以上皆是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987675" y="5193034"/>
            <a:ext cx="865188" cy="360363"/>
          </a:xfrm>
          <a:prstGeom prst="leftArrow">
            <a:avLst>
              <a:gd name="adj1" fmla="val 50000"/>
              <a:gd name="adj2" fmla="val 600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52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zh-TW" smtClean="0">
                <a:latin typeface="+mn-ea"/>
                <a:ea typeface="+mn-ea"/>
              </a:rPr>
              <a:t/>
            </a:r>
            <a:br>
              <a:rPr lang="en-US" altLang="zh-TW" smtClean="0">
                <a:latin typeface="+mn-ea"/>
                <a:ea typeface="+mn-ea"/>
              </a:rPr>
            </a:br>
            <a:endParaRPr lang="zh-TW" altLang="en-US" smtClean="0"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1772816"/>
            <a:ext cx="7929563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若不慎使用毒品，自行到有關單位報請勒戒，將會遭到</a:t>
            </a:r>
            <a:r>
              <a:rPr lang="en-US" altLang="zh-TW" sz="40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:</a:t>
            </a:r>
          </a:p>
          <a:p>
            <a:pPr>
              <a:defRPr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zh-TW" sz="40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A.</a:t>
            </a:r>
            <a:r>
              <a:rPr lang="zh-TW" altLang="en-US" sz="4000" dirty="0">
                <a:solidFill>
                  <a:srgbClr val="0033CC"/>
                </a:solidFill>
                <a:latin typeface="+mn-ea"/>
                <a:ea typeface="+mn-ea"/>
              </a:rPr>
              <a:t>僅給予毒癮戒治而不予懲處</a:t>
            </a:r>
            <a:endParaRPr lang="en-US" altLang="zh-TW" sz="4000" dirty="0">
              <a:solidFill>
                <a:srgbClr val="0033CC"/>
              </a:solidFill>
              <a:latin typeface="+mn-ea"/>
              <a:ea typeface="+mn-ea"/>
            </a:endParaRPr>
          </a:p>
          <a:p>
            <a:pPr>
              <a:defRPr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zh-TW" sz="40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B.</a:t>
            </a:r>
            <a:r>
              <a:rPr lang="zh-TW" altLang="en-US" sz="4000" dirty="0">
                <a:solidFill>
                  <a:srgbClr val="0033CC"/>
                </a:solidFill>
                <a:latin typeface="+mn-ea"/>
                <a:ea typeface="+mn-ea"/>
              </a:rPr>
              <a:t>不僅給予毒癮戒治也予懲處</a:t>
            </a:r>
            <a:endParaRPr lang="zh-TW" altLang="en-US" sz="4000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381081" y="3670450"/>
            <a:ext cx="865187" cy="360362"/>
          </a:xfrm>
          <a:prstGeom prst="leftArrow">
            <a:avLst>
              <a:gd name="adj1" fmla="val 50000"/>
              <a:gd name="adj2" fmla="val 600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2164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DSC03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857884" y="476250"/>
            <a:ext cx="1928826" cy="55959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謝</a:t>
            </a:r>
            <a:endParaRPr kumimoji="0"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謝</a:t>
            </a:r>
            <a:endParaRPr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kumimoji="0"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聆</a:t>
            </a:r>
            <a:endParaRPr kumimoji="0" lang="en-US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defRPr/>
            </a:pPr>
            <a:r>
              <a:rPr altLang="en-US" sz="8800" b="1" kern="0" dirty="0" smtClean="0">
                <a:solidFill>
                  <a:srgbClr val="FFFA00"/>
                </a:solidFill>
                <a:latin typeface="標楷體" pitchFamily="65" charset="-120"/>
                <a:ea typeface="標楷體" pitchFamily="65" charset="-120"/>
              </a:rPr>
              <a:t>聽</a:t>
            </a:r>
            <a:endParaRPr kumimoji="0" lang="zh-TW" altLang="en-US" sz="8800" b="1" kern="0" dirty="0" smtClean="0">
              <a:solidFill>
                <a:srgbClr val="FFFA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ctrTitle"/>
          </p:nvPr>
        </p:nvSpPr>
        <p:spPr>
          <a:xfrm>
            <a:off x="2010966" y="165101"/>
            <a:ext cx="7019925" cy="2263775"/>
          </a:xfrm>
        </p:spPr>
        <p:txBody>
          <a:bodyPr/>
          <a:lstStyle/>
          <a:p>
            <a:pPr eaLnBrk="1" hangingPunct="1"/>
            <a:endParaRPr altLang="en-US" smtClean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9460" name="Picture 4" descr="G:\015\老鄧PP-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79" y="0"/>
            <a:ext cx="74366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72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ctrTitle"/>
          </p:nvPr>
        </p:nvSpPr>
        <p:spPr>
          <a:xfrm>
            <a:off x="2010966" y="165101"/>
            <a:ext cx="7019925" cy="2263775"/>
          </a:xfrm>
        </p:spPr>
        <p:txBody>
          <a:bodyPr/>
          <a:lstStyle/>
          <a:p>
            <a:endParaRPr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747" y="2476500"/>
            <a:ext cx="5187553" cy="17716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485" name="Picture 2" descr="G:\015\2016-老鄧PP\老鄧PP-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4" y="1"/>
            <a:ext cx="745569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1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ctrTitle"/>
          </p:nvPr>
        </p:nvSpPr>
        <p:spPr>
          <a:xfrm>
            <a:off x="2010966" y="165101"/>
            <a:ext cx="7019925" cy="2263775"/>
          </a:xfrm>
        </p:spPr>
        <p:txBody>
          <a:bodyPr/>
          <a:lstStyle/>
          <a:p>
            <a:endParaRPr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747" y="2476500"/>
            <a:ext cx="5187553" cy="17716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1509" name="Picture 2" descr="G:\015\2016-老鄧PP\老鄧PP-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763"/>
            <a:ext cx="725805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97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ctrTitle"/>
          </p:nvPr>
        </p:nvSpPr>
        <p:spPr>
          <a:xfrm>
            <a:off x="2010966" y="165101"/>
            <a:ext cx="7019925" cy="2263775"/>
          </a:xfrm>
        </p:spPr>
        <p:txBody>
          <a:bodyPr/>
          <a:lstStyle/>
          <a:p>
            <a:endParaRPr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747" y="2476500"/>
            <a:ext cx="5187553" cy="17716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2533" name="Picture 2" descr="G:\015\2016-老鄧PP\老鄧PP-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6" y="1"/>
            <a:ext cx="7408069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86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50738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3638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/>
            <a:fld id="{8EA328E4-C4C2-403D-90E5-006449D2D8A6}" type="slidenum">
              <a:rPr kumimoji="0" lang="en-GB" altLang="zh-TW" smtClean="0">
                <a:latin typeface="微軟正黑體" pitchFamily="34" charset="-120"/>
                <a:ea typeface="微軟正黑體" pitchFamily="34" charset="-120"/>
              </a:rPr>
              <a:pPr algn="l"/>
              <a:t>16</a:t>
            </a:fld>
            <a:endParaRPr kumimoji="0" lang="en-GB" altLang="zh-TW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67" name="頁尾版面配置區 3"/>
          <p:cNvSpPr>
            <a:spLocks noGrp="1"/>
          </p:cNvSpPr>
          <p:nvPr>
            <p:ph type="ftr" sz="quarter" idx="11"/>
          </p:nvPr>
        </p:nvSpPr>
        <p:spPr bwMode="auto">
          <a:xfrm>
            <a:off x="6553200" y="6243638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zh-TW" sz="1200" smtClean="0">
                <a:latin typeface="微軟正黑體" pitchFamily="34" charset="-120"/>
                <a:ea typeface="微軟正黑體" pitchFamily="34" charset="-120"/>
              </a:rPr>
              <a:t>Presentation title in footer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1224966" y="4240032"/>
            <a:ext cx="677465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>
              <a:defRPr/>
            </a:pP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藥師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公會</a:t>
            </a: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OO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藥局 林</a:t>
            </a: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藥師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71" name="Picture 6" descr="MCj0215255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5" y="-99392"/>
            <a:ext cx="2646759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MCj0281066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530079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07304" y="1768748"/>
            <a:ext cx="5745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台中市政府衛生局</a:t>
            </a:r>
            <a:endParaRPr lang="en-US" altLang="zh-TW" sz="4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正確用藥五大核心之</a:t>
            </a:r>
            <a:endParaRPr lang="en-US" altLang="zh-TW" sz="4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800" b="1" dirty="0">
                <a:latin typeface="微軟正黑體" pitchFamily="34" charset="-120"/>
                <a:ea typeface="微軟正黑體" pitchFamily="34" charset="-120"/>
              </a:rPr>
              <a:t>正確使用鎮靜安眠藥</a:t>
            </a:r>
          </a:p>
        </p:txBody>
      </p:sp>
    </p:spTree>
    <p:extLst>
      <p:ext uri="{BB962C8B-B14F-4D97-AF65-F5344CB8AC3E}">
        <p14:creationId xmlns:p14="http://schemas.microsoft.com/office/powerpoint/2010/main" val="1108623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itchFamily="65" charset="-12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5" y="1108076"/>
            <a:ext cx="8674894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272654" y="304800"/>
            <a:ext cx="24416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4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Zolpidem</a:t>
            </a: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42863" y="5913438"/>
            <a:ext cx="9144000" cy="914400"/>
          </a:xfrm>
          <a:prstGeom prst="rect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檢出</a:t>
            </a:r>
            <a:r>
              <a:rPr lang="en-US" altLang="zh-TW" sz="24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Zolpidem, Zopiclone</a:t>
            </a:r>
          </a:p>
        </p:txBody>
      </p:sp>
    </p:spTree>
    <p:extLst>
      <p:ext uri="{BB962C8B-B14F-4D97-AF65-F5344CB8AC3E}">
        <p14:creationId xmlns:p14="http://schemas.microsoft.com/office/powerpoint/2010/main" val="95887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49022045-AEAF-4E82-A6CE-274470B3488A}" type="slidenum">
              <a:rPr kumimoji="0" lang="en-US" altLang="zh-TW" sz="2000">
                <a:solidFill>
                  <a:srgbClr val="0000FF"/>
                </a:solidFill>
                <a:ea typeface="標楷體" pitchFamily="65" charset="-120"/>
              </a:rPr>
              <a:pPr algn="r" eaLnBrk="1" hangingPunct="1"/>
              <a:t>18</a:t>
            </a:fld>
            <a:endParaRPr kumimoji="0" lang="en-US" altLang="zh-TW" sz="2000">
              <a:solidFill>
                <a:srgbClr val="0000FF"/>
              </a:solidFill>
              <a:ea typeface="標楷體" pitchFamily="65" charset="-120"/>
            </a:endParaRPr>
          </a:p>
        </p:txBody>
      </p:sp>
      <p:pic>
        <p:nvPicPr>
          <p:cNvPr id="26627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051"/>
            <a:ext cx="4489847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41" y="800101"/>
            <a:ext cx="4475559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204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75F25FEB-A9D3-456C-A784-55F519CF5B4F}" type="slidenum">
              <a:rPr kumimoji="0" lang="en-US" altLang="zh-TW" sz="2000">
                <a:solidFill>
                  <a:srgbClr val="0000FF"/>
                </a:solidFill>
                <a:ea typeface="標楷體" pitchFamily="65" charset="-120"/>
              </a:rPr>
              <a:pPr algn="r" eaLnBrk="1" hangingPunct="1"/>
              <a:t>19</a:t>
            </a:fld>
            <a:endParaRPr kumimoji="0" lang="en-US" altLang="zh-TW" sz="2000">
              <a:solidFill>
                <a:srgbClr val="0000FF"/>
              </a:solidFill>
              <a:ea typeface="標楷體" pitchFamily="65" charset="-12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0344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失眠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6548" y="1700808"/>
            <a:ext cx="7921228" cy="4281488"/>
          </a:xfrm>
        </p:spPr>
        <p:txBody>
          <a:bodyPr/>
          <a:lstStyle/>
          <a:p>
            <a:pPr eaLnBrk="1" hangingPunct="1"/>
            <a: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漸漸發展成現代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『</a:t>
            </a:r>
            <a: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流行病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』</a:t>
            </a:r>
          </a:p>
          <a:p>
            <a:pPr eaLnBrk="1" hangingPunct="1"/>
            <a: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長期失眠</a:t>
            </a:r>
            <a:b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(1)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影響生活品質          疲乏、頭腦不清、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…</a:t>
            </a:r>
            <a:r>
              <a:rPr lang="en-US" altLang="zh-TW" sz="1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/>
            </a:r>
            <a:br>
              <a:rPr lang="en-US" altLang="zh-TW" sz="1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(2)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精神不振         意外事件、影響工作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學業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)..</a:t>
            </a:r>
            <a:b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(3)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身體及精神疾病發生機率增加</a:t>
            </a:r>
          </a:p>
          <a:p>
            <a:pPr eaLnBrk="1" hangingPunct="1"/>
            <a:endParaRPr altLang="en-US" sz="28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/>
            <a:endParaRPr lang="en-US" altLang="zh-TW" sz="28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grpSp>
        <p:nvGrpSpPr>
          <p:cNvPr id="28677" name="Group 11"/>
          <p:cNvGrpSpPr>
            <a:grpSpLocks/>
          </p:cNvGrpSpPr>
          <p:nvPr/>
        </p:nvGrpSpPr>
        <p:grpSpPr bwMode="auto">
          <a:xfrm>
            <a:off x="3556398" y="2913692"/>
            <a:ext cx="1202531" cy="647700"/>
            <a:chOff x="2002" y="1813"/>
            <a:chExt cx="757" cy="408"/>
          </a:xfrm>
        </p:grpSpPr>
        <p:sp>
          <p:nvSpPr>
            <p:cNvPr id="28680" name="AutoShape 4"/>
            <p:cNvSpPr>
              <a:spLocks noChangeArrowheads="1"/>
            </p:cNvSpPr>
            <p:nvPr/>
          </p:nvSpPr>
          <p:spPr bwMode="auto">
            <a:xfrm>
              <a:off x="2002" y="2085"/>
              <a:ext cx="317" cy="136"/>
            </a:xfrm>
            <a:prstGeom prst="rightArrow">
              <a:avLst>
                <a:gd name="adj1" fmla="val 50000"/>
                <a:gd name="adj2" fmla="val 58272"/>
              </a:avLst>
            </a:prstGeom>
            <a:solidFill>
              <a:srgbClr val="CC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TW" altLang="en-US" sz="800">
                <a:ea typeface="華康流隸體" pitchFamily="49" charset="-120"/>
              </a:endParaRPr>
            </a:p>
          </p:txBody>
        </p:sp>
        <p:sp>
          <p:nvSpPr>
            <p:cNvPr id="28681" name="AutoShape 5"/>
            <p:cNvSpPr>
              <a:spLocks noChangeArrowheads="1"/>
            </p:cNvSpPr>
            <p:nvPr/>
          </p:nvSpPr>
          <p:spPr bwMode="auto">
            <a:xfrm>
              <a:off x="2442" y="1813"/>
              <a:ext cx="317" cy="136"/>
            </a:xfrm>
            <a:prstGeom prst="rightArrow">
              <a:avLst>
                <a:gd name="adj1" fmla="val 50000"/>
                <a:gd name="adj2" fmla="val 58272"/>
              </a:avLst>
            </a:prstGeom>
            <a:solidFill>
              <a:srgbClr val="CC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TW" altLang="en-US" sz="800">
                <a:ea typeface="華康流隸體" pitchFamily="49" charset="-120"/>
              </a:endParaRPr>
            </a:p>
          </p:txBody>
        </p:sp>
      </p:grpSp>
      <p:pic>
        <p:nvPicPr>
          <p:cNvPr id="28678" name="Picture 7" descr="檢視詳細資料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29" y="4475163"/>
            <a:ext cx="1687115" cy="1687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10" descr="睡覺的男子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398963"/>
            <a:ext cx="1751410" cy="1751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85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ctrTitle"/>
          </p:nvPr>
        </p:nvSpPr>
        <p:spPr>
          <a:xfrm>
            <a:off x="1818085" y="549276"/>
            <a:ext cx="5829300" cy="1470025"/>
          </a:xfrm>
        </p:spPr>
        <p:txBody>
          <a:bodyPr/>
          <a:lstStyle/>
          <a:p>
            <a:pPr eaLnBrk="1" hangingPunct="1"/>
            <a:endParaRPr altLang="en-US" smtClean="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57162" y="1905506"/>
            <a:ext cx="89868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8000" b="1" dirty="0">
                <a:solidFill>
                  <a:srgbClr val="FF0000"/>
                </a:solidFill>
                <a:latin typeface="華康古印體(P)" pitchFamily="66" charset="-120"/>
                <a:ea typeface="華康古印體(P)" pitchFamily="66" charset="-120"/>
              </a:rPr>
              <a:t>社區</a:t>
            </a:r>
            <a:r>
              <a:rPr lang="zh-TW" altLang="en-US" sz="8000" b="1" dirty="0" smtClean="0">
                <a:solidFill>
                  <a:srgbClr val="FF0000"/>
                </a:solidFill>
                <a:latin typeface="華康古印體(P)" pitchFamily="66" charset="-120"/>
                <a:ea typeface="華康古印體(P)" pitchFamily="66" charset="-120"/>
              </a:rPr>
              <a:t>藥局</a:t>
            </a:r>
            <a:endParaRPr lang="en-US" altLang="zh-TW" sz="8000" b="1" dirty="0" smtClean="0">
              <a:solidFill>
                <a:srgbClr val="FF0000"/>
              </a:solidFill>
              <a:latin typeface="華康古印體(P)" pitchFamily="66" charset="-120"/>
              <a:ea typeface="華康古印體(P)" pitchFamily="66" charset="-120"/>
            </a:endParaRPr>
          </a:p>
          <a:p>
            <a:pPr algn="ctr">
              <a:defRPr/>
            </a:pPr>
            <a:r>
              <a:rPr lang="zh-TW" altLang="en-US" sz="8000" b="1" dirty="0" smtClean="0">
                <a:latin typeface="華康古印體(P)" pitchFamily="66" charset="-120"/>
                <a:ea typeface="華康古印體(P)" pitchFamily="66" charset="-120"/>
              </a:rPr>
              <a:t>健康方便</a:t>
            </a:r>
            <a:r>
              <a:rPr lang="zh-TW" altLang="en-US" sz="8000" b="1" dirty="0">
                <a:latin typeface="華康古印體(P)" pitchFamily="66" charset="-120"/>
                <a:ea typeface="華康古印體(P)" pitchFamily="66" charset="-120"/>
              </a:rPr>
              <a:t>的好鄰居</a:t>
            </a:r>
            <a:endParaRPr lang="zh-TW" altLang="en-US" sz="8000" b="1" dirty="0">
              <a:latin typeface="華康古印體(P)" pitchFamily="66" charset="-120"/>
              <a:ea typeface="華康古印體(P)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5860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1764133" y="332656"/>
            <a:ext cx="5616179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altLang="en-US" sz="6000" b="1" dirty="0" smtClean="0">
                <a:solidFill>
                  <a:srgbClr val="0000CC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失眠了怎麼辦</a:t>
            </a:r>
            <a:r>
              <a:rPr lang="en-US" altLang="zh-TW" sz="6000" b="1" dirty="0" smtClean="0">
                <a:solidFill>
                  <a:srgbClr val="0000CC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  <a:endParaRPr altLang="en-US" sz="6000" b="1" dirty="0" smtClean="0">
              <a:solidFill>
                <a:srgbClr val="0000CC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pic>
        <p:nvPicPr>
          <p:cNvPr id="29699" name="Picture 3" descr="檢視詳細資料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60" y="2546350"/>
            <a:ext cx="3857996" cy="385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檢視詳細資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00314"/>
            <a:ext cx="3925292" cy="39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445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82F2A020-7A5A-4C58-ADA5-F979B714DE8F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21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23" name="Picture 10" descr="MB900223744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24" y="1589088"/>
            <a:ext cx="178590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693" y="1673225"/>
            <a:ext cx="6511814" cy="700088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altLang="en-US" sz="3200" b="1" smtClean="0">
                <a:solidFill>
                  <a:srgbClr val="003399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正確使用鎮靜安眠藥</a:t>
            </a:r>
            <a:r>
              <a:rPr altLang="en-US" sz="3200" b="1" u="sng" smtClean="0">
                <a:solidFill>
                  <a:srgbClr val="003399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五大核心能力</a:t>
            </a:r>
          </a:p>
        </p:txBody>
      </p:sp>
      <p:sp>
        <p:nvSpPr>
          <p:cNvPr id="1833989" name="Rectangle 3"/>
          <p:cNvSpPr>
            <a:spLocks noChangeArrowheads="1"/>
          </p:cNvSpPr>
          <p:nvPr/>
        </p:nvSpPr>
        <p:spPr bwMode="auto">
          <a:xfrm>
            <a:off x="827585" y="2433638"/>
            <a:ext cx="6659066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能力一  做身體的主人 </a:t>
            </a:r>
            <a:endParaRPr lang="zh-TW" altLang="en-US" sz="3200" b="1" dirty="0">
              <a:solidFill>
                <a:srgbClr val="003366"/>
              </a:solidFill>
              <a:latin typeface="新細明體" pitchFamily="18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能力二  清楚表達自己的身體狀況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能力三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  看清楚藥品標示</a:t>
            </a:r>
            <a:endParaRPr lang="zh-TW" altLang="en-US" sz="3200" b="1" dirty="0">
              <a:solidFill>
                <a:srgbClr val="003366"/>
              </a:solidFill>
              <a:latin typeface="新細明體" pitchFamily="18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能力四  清楚用藥方法、時間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能力五  與醫師、藥師作朋友</a:t>
            </a: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1086401" y="382588"/>
            <a:ext cx="5329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4400" b="1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請你跟我這樣做</a:t>
            </a:r>
            <a:r>
              <a:rPr kumimoji="0" lang="en-US" altLang="zh-TW" sz="4400" b="1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424253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3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987" grpId="0" build="p"/>
      <p:bldP spid="183398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1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16802E83-B92F-4A9C-981E-7B753D798375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22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332656"/>
            <a:ext cx="7903691" cy="7207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 sz="44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正確使用鎮靜安眠藥五大核心能力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76387" y="1727200"/>
            <a:ext cx="5776913" cy="83820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Char char="q"/>
            </a:pPr>
            <a:r>
              <a:rPr altLang="en-US" sz="4400" b="1" smtClean="0">
                <a:solidFill>
                  <a:srgbClr val="FF3300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能力一  做身體的主人</a:t>
            </a:r>
            <a:endParaRPr altLang="en-US" sz="44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pic>
        <p:nvPicPr>
          <p:cNvPr id="31749" name="Picture 17" descr="人,制服,奔跑,射門,滑倒,球賽,男性,移動,足球,足球員,體運活動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36179"/>
            <a:ext cx="4609828" cy="400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10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7864ECCB-C453-49B9-B0AC-3B0069DF346D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23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405190"/>
            <a:ext cx="7535466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能力一   做身體的主人</a:t>
            </a:r>
            <a:endParaRPr lang="en-US" altLang="zh-TW" sz="1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054" y="2132310"/>
            <a:ext cx="7274719" cy="2736850"/>
          </a:xfrm>
        </p:spPr>
        <p:txBody>
          <a:bodyPr/>
          <a:lstStyle/>
          <a:p>
            <a:pPr marL="812800" indent="-812800" eaLnBrk="1" hangingPunct="1">
              <a:buClr>
                <a:srgbClr val="660033"/>
              </a:buClr>
              <a:buFontTx/>
              <a:buAutoNum type="ea1ChtPeriod"/>
            </a:pPr>
            <a:r>
              <a:rPr altLang="en-US" sz="36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養成良好作息與睡眠習慣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</a:pPr>
            <a:r>
              <a:rPr altLang="en-US" sz="3200" smtClean="0">
                <a:latin typeface="Arial" charset="0"/>
                <a:ea typeface="標楷體" pitchFamily="65" charset="-120"/>
                <a:cs typeface="微軟正黑體" pitchFamily="34" charset="-120"/>
              </a:rPr>
              <a:t>不要自行購買安眠藥 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</a:pPr>
            <a:r>
              <a:rPr altLang="en-US" sz="3200" smtClean="0">
                <a:latin typeface="Arial" charset="0"/>
                <a:ea typeface="標楷體" pitchFamily="65" charset="-120"/>
                <a:cs typeface="微軟正黑體" pitchFamily="34" charset="-120"/>
              </a:rPr>
              <a:t>不要拿親友正在使用的安眠藥 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</a:pPr>
            <a:r>
              <a:rPr altLang="en-US" sz="3200" smtClean="0">
                <a:latin typeface="Arial" charset="0"/>
                <a:ea typeface="標楷體" pitchFamily="65" charset="-120"/>
                <a:cs typeface="微軟正黑體" pitchFamily="34" charset="-120"/>
              </a:rPr>
              <a:t>請勿重複就診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 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</a:pPr>
            <a:endParaRPr altLang="en-US" sz="32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323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01ECFCFE-2D36-4624-AC3E-D72CF4E2FD91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24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358231"/>
            <a:ext cx="7535466" cy="769441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4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失眠的原因</a:t>
            </a:r>
            <a:endParaRPr altLang="en-US" sz="1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33796" name="Rectangle 19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268414"/>
            <a:ext cx="8352606" cy="2808287"/>
          </a:xfrm>
        </p:spPr>
        <p:txBody>
          <a:bodyPr/>
          <a:lstStyle/>
          <a:p>
            <a:pPr marL="88900" indent="-88900"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88900" indent="-88900"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88900" indent="-88900"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33797" name="Rectangle 20"/>
          <p:cNvSpPr>
            <a:spLocks noChangeArrowheads="1"/>
          </p:cNvSpPr>
          <p:nvPr/>
        </p:nvSpPr>
        <p:spPr bwMode="auto">
          <a:xfrm>
            <a:off x="823833" y="4725144"/>
            <a:ext cx="7487841" cy="107721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3200" b="1" dirty="0">
                <a:latin typeface="Tahoma" pitchFamily="34" charset="0"/>
                <a:ea typeface="標楷體" pitchFamily="65" charset="-120"/>
              </a:rPr>
              <a:t>失眠原因多，建議從尋找失眠原因、</a:t>
            </a:r>
            <a:br>
              <a:rPr lang="zh-TW" altLang="en-US" sz="3200" b="1" dirty="0">
                <a:latin typeface="Tahoma" pitchFamily="34" charset="0"/>
                <a:ea typeface="標楷體" pitchFamily="65" charset="-120"/>
              </a:rPr>
            </a:br>
            <a:r>
              <a:rPr lang="zh-TW" altLang="en-US" sz="3200" b="1" dirty="0">
                <a:latin typeface="Tahoma" pitchFamily="34" charset="0"/>
                <a:ea typeface="標楷體" pitchFamily="65" charset="-120"/>
              </a:rPr>
              <a:t>改變不健康的生活習慣與主動就醫做起。</a:t>
            </a:r>
          </a:p>
        </p:txBody>
      </p:sp>
      <p:sp>
        <p:nvSpPr>
          <p:cNvPr id="33798" name="Text Box 21"/>
          <p:cNvSpPr txBox="1">
            <a:spLocks noChangeArrowheads="1"/>
          </p:cNvSpPr>
          <p:nvPr/>
        </p:nvSpPr>
        <p:spPr bwMode="auto">
          <a:xfrm>
            <a:off x="1619250" y="1628775"/>
            <a:ext cx="51137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zh-TW" sz="2400">
              <a:ea typeface="華康流隸體" pitchFamily="49" charset="-120"/>
            </a:endParaRPr>
          </a:p>
        </p:txBody>
      </p:sp>
      <p:sp>
        <p:nvSpPr>
          <p:cNvPr id="33799" name="Rectangle 22"/>
          <p:cNvSpPr>
            <a:spLocks noChangeArrowheads="1"/>
          </p:cNvSpPr>
          <p:nvPr/>
        </p:nvSpPr>
        <p:spPr bwMode="auto">
          <a:xfrm>
            <a:off x="971550" y="1484313"/>
            <a:ext cx="748784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身體疾病</a:t>
            </a:r>
            <a:r>
              <a:rPr kumimoji="0" lang="zh-TW" altLang="en-US" sz="3200" b="1" dirty="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kumimoji="0" lang="zh-TW" altLang="en-US" sz="3200" b="1" dirty="0">
                <a:latin typeface="標楷體" pitchFamily="65" charset="-120"/>
                <a:ea typeface="標楷體" pitchFamily="65" charset="-120"/>
              </a:rPr>
              <a:t>胃食道逆流、過敏、夜尿、疼痛</a:t>
            </a:r>
            <a:r>
              <a:rPr kumimoji="0" lang="en-US" altLang="zh-TW" sz="3200" b="1" dirty="0">
                <a:latin typeface="標楷體" pitchFamily="65" charset="-120"/>
                <a:ea typeface="標楷體" pitchFamily="65" charset="-120"/>
              </a:rPr>
              <a:t>..</a:t>
            </a:r>
          </a:p>
          <a:p>
            <a:pPr marL="342900" indent="-342900"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精神疾病：</a:t>
            </a:r>
            <a:r>
              <a:rPr kumimoji="0" lang="zh-TW" altLang="en-US" sz="3200" b="1" dirty="0">
                <a:latin typeface="標楷體" pitchFamily="65" charset="-120"/>
                <a:ea typeface="標楷體" pitchFamily="65" charset="-120"/>
              </a:rPr>
              <a:t>憂鬱症、焦慮症</a:t>
            </a:r>
            <a:r>
              <a:rPr kumimoji="0" lang="en-US" altLang="zh-TW" sz="3200" b="1" dirty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342900" indent="-342900"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3200" b="1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行為因素</a:t>
            </a:r>
            <a:r>
              <a:rPr kumimoji="0" lang="zh-TW" altLang="en-US" sz="3200" b="1" dirty="0">
                <a:latin typeface="標楷體" pitchFamily="65" charset="-120"/>
                <a:ea typeface="標楷體" pitchFamily="65" charset="-120"/>
              </a:rPr>
              <a:t>：睡前吃太飽、激烈運動</a:t>
            </a:r>
            <a:r>
              <a:rPr kumimoji="0" lang="en-US" altLang="zh-TW" sz="3200" b="1" dirty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342900" indent="-342900"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3200" b="1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物質因素</a:t>
            </a:r>
            <a:r>
              <a:rPr kumimoji="0" lang="zh-TW" altLang="en-US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kumimoji="0" lang="zh-TW" altLang="en-US" sz="3200" b="1" dirty="0">
                <a:latin typeface="標楷體" pitchFamily="65" charset="-120"/>
                <a:ea typeface="標楷體" pitchFamily="65" charset="-120"/>
              </a:rPr>
              <a:t>使用酒精、咖啡、茶、藥物</a:t>
            </a:r>
            <a:endParaRPr kumimoji="0" lang="zh-TW" altLang="en-US" sz="3200" b="1" dirty="0">
              <a:solidFill>
                <a:srgbClr val="0033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800" name="Text Box 23"/>
          <p:cNvSpPr txBox="1">
            <a:spLocks noChangeArrowheads="1"/>
          </p:cNvSpPr>
          <p:nvPr/>
        </p:nvSpPr>
        <p:spPr bwMode="auto">
          <a:xfrm>
            <a:off x="1258491" y="6165850"/>
            <a:ext cx="626506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>
                <a:ea typeface="標楷體" pitchFamily="65" charset="-120"/>
              </a:rPr>
              <a:t>From: </a:t>
            </a:r>
            <a:r>
              <a:rPr lang="zh-TW" altLang="en-US" sz="1600">
                <a:ea typeface="標楷體" pitchFamily="65" charset="-120"/>
              </a:rPr>
              <a:t>失眠問診指引</a:t>
            </a:r>
            <a:r>
              <a:rPr lang="en-US" altLang="zh-TW" sz="1600">
                <a:ea typeface="標楷體" pitchFamily="65" charset="-120"/>
              </a:rPr>
              <a:t>. </a:t>
            </a:r>
            <a:r>
              <a:rPr lang="zh-TW" altLang="en-US" sz="1600">
                <a:ea typeface="標楷體" pitchFamily="65" charset="-120"/>
              </a:rPr>
              <a:t>台灣睡眠醫學學會修訂 </a:t>
            </a:r>
            <a:r>
              <a:rPr lang="en-US" altLang="zh-TW" sz="1600">
                <a:ea typeface="標楷體" pitchFamily="65" charset="-120"/>
              </a:rPr>
              <a:t>Mar. 23, 2007</a:t>
            </a:r>
          </a:p>
        </p:txBody>
      </p:sp>
    </p:spTree>
    <p:extLst>
      <p:ext uri="{BB962C8B-B14F-4D97-AF65-F5344CB8AC3E}">
        <p14:creationId xmlns:p14="http://schemas.microsoft.com/office/powerpoint/2010/main" val="239792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F643DFB4-6EB1-4D42-B149-BD51409EDF6E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25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333375"/>
            <a:ext cx="7535466" cy="838200"/>
          </a:xfrm>
        </p:spPr>
        <p:txBody>
          <a:bodyPr anchor="ctr"/>
          <a:lstStyle/>
          <a:p>
            <a:pPr algn="ctr" eaLnBrk="1" hangingPunct="1"/>
            <a:r>
              <a:rPr altLang="en-US" sz="4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失眠的原因</a:t>
            </a:r>
            <a:r>
              <a:rPr lang="en-US" altLang="zh-TW" sz="4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</a:t>
            </a:r>
            <a:r>
              <a:rPr altLang="en-US" sz="4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行為因素</a:t>
            </a:r>
            <a:endParaRPr altLang="en-US" sz="4400" b="1" smtClean="0">
              <a:solidFill>
                <a:srgbClr val="FF3300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485" y="1955825"/>
            <a:ext cx="7772400" cy="4281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可能影響睡眠的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睡前活動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</a:t>
            </a:r>
            <a:b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使用酒精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/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咖啡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/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茶、吃太飽、激烈運動、閱讀、講電話、看電視、工作、帳務計算</a:t>
            </a:r>
          </a:p>
          <a:p>
            <a:pPr eaLnBrk="1" hangingPunct="1">
              <a:lnSpc>
                <a:spcPct val="90000"/>
              </a:lnSpc>
            </a:pP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睡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醒週期改變：</a:t>
            </a:r>
            <a:b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工作輪班、週末睡更多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或熬夜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、旅行時差、過度補眠</a:t>
            </a:r>
          </a:p>
          <a:p>
            <a:pPr eaLnBrk="1" hangingPunct="1">
              <a:lnSpc>
                <a:spcPct val="90000"/>
              </a:lnSpc>
            </a:pP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其他制約因素：</a:t>
            </a:r>
            <a:b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努力要入睡造成覺醒的反效果</a:t>
            </a:r>
            <a:b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對於睡眠的期待很負向</a:t>
            </a:r>
            <a:b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清醒但仍臥床的時間太長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/>
            </a:r>
            <a:b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對睡眠的認知扭曲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1258491" y="6165850"/>
            <a:ext cx="626506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>
                <a:ea typeface="標楷體" pitchFamily="65" charset="-120"/>
              </a:rPr>
              <a:t>From: </a:t>
            </a:r>
            <a:r>
              <a:rPr lang="zh-TW" altLang="en-US" sz="1600">
                <a:ea typeface="標楷體" pitchFamily="65" charset="-120"/>
              </a:rPr>
              <a:t>失眠問診指引</a:t>
            </a:r>
            <a:r>
              <a:rPr lang="en-US" altLang="zh-TW" sz="1600">
                <a:ea typeface="標楷體" pitchFamily="65" charset="-120"/>
              </a:rPr>
              <a:t>. </a:t>
            </a:r>
            <a:r>
              <a:rPr lang="zh-TW" altLang="en-US" sz="1600">
                <a:ea typeface="標楷體" pitchFamily="65" charset="-120"/>
              </a:rPr>
              <a:t>台灣睡眠醫學學會修訂 </a:t>
            </a:r>
            <a:r>
              <a:rPr lang="en-US" altLang="zh-TW" sz="1600">
                <a:ea typeface="標楷體" pitchFamily="65" charset="-120"/>
              </a:rPr>
              <a:t>Mar. 23, 2007</a:t>
            </a:r>
          </a:p>
        </p:txBody>
      </p:sp>
    </p:spTree>
    <p:extLst>
      <p:ext uri="{BB962C8B-B14F-4D97-AF65-F5344CB8AC3E}">
        <p14:creationId xmlns:p14="http://schemas.microsoft.com/office/powerpoint/2010/main" val="1222859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405190"/>
            <a:ext cx="7535466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能力一  做身體的主人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-1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3223" y="1786136"/>
            <a:ext cx="7273528" cy="4248150"/>
          </a:xfrm>
        </p:spPr>
        <p:txBody>
          <a:bodyPr/>
          <a:lstStyle/>
          <a:p>
            <a:pPr marL="266700" indent="-266700" eaLnBrk="1" hangingPunct="1">
              <a:lnSpc>
                <a:spcPct val="80000"/>
              </a:lnSpc>
              <a:buFont typeface="Arial" charset="0"/>
              <a:buNone/>
            </a:pP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養成良好作息與睡眠習慣：</a:t>
            </a:r>
          </a:p>
          <a:p>
            <a:pPr marL="266700" indent="-266700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zh-TW" sz="24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4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一</a:t>
            </a:r>
            <a:r>
              <a:rPr lang="en-US" altLang="zh-TW" sz="24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4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建立睡眠好習慣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規律的就寢與起床睡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醒時間，即使假日也要固定時間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白天不要補眠、午睡</a:t>
            </a:r>
            <a:r>
              <a:rPr altLang="en-US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不宜超過</a:t>
            </a:r>
            <a:r>
              <a:rPr lang="en-US" altLang="zh-TW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1</a:t>
            </a:r>
            <a:r>
              <a:rPr altLang="en-US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小時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避免週末補眠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睡前</a:t>
            </a:r>
            <a:r>
              <a:rPr lang="en-US" altLang="zh-TW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4</a:t>
            </a:r>
            <a:r>
              <a:rPr altLang="en-US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小時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避免使用含咖啡因飲品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咖啡或茶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、尼古丁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吸菸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、飲酒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避免在晚餐大量進食、喝太多流質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下午六時以後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或睡</a:t>
            </a:r>
            <a:r>
              <a:rPr altLang="en-US" sz="24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前四小時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內不適宜做劇烈運動</a:t>
            </a:r>
          </a:p>
          <a:p>
            <a:pPr marL="266700" indent="-266700" eaLnBrk="1" hangingPunct="1">
              <a:lnSpc>
                <a:spcPct val="8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睡前避免從事過度興奮的活動，如網路遊戲、線上聊天等。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878931" y="6211669"/>
            <a:ext cx="6265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dirty="0">
                <a:ea typeface="標楷體" pitchFamily="65" charset="-120"/>
              </a:rPr>
              <a:t>From: 1.</a:t>
            </a:r>
            <a:r>
              <a:rPr lang="zh-TW" altLang="en-US" sz="1200" dirty="0">
                <a:ea typeface="標楷體" pitchFamily="65" charset="-120"/>
              </a:rPr>
              <a:t>失眠問診指引</a:t>
            </a:r>
            <a:r>
              <a:rPr lang="en-US" altLang="zh-TW" sz="1200" dirty="0">
                <a:ea typeface="標楷體" pitchFamily="65" charset="-120"/>
              </a:rPr>
              <a:t>. </a:t>
            </a:r>
            <a:r>
              <a:rPr lang="zh-TW" altLang="en-US" sz="1200" dirty="0">
                <a:ea typeface="標楷體" pitchFamily="65" charset="-120"/>
              </a:rPr>
              <a:t>台灣睡眠醫學學會修訂 </a:t>
            </a:r>
            <a:r>
              <a:rPr lang="en-US" altLang="zh-TW" sz="1200" dirty="0">
                <a:ea typeface="標楷體" pitchFamily="65" charset="-120"/>
              </a:rPr>
              <a:t>Mar. 23, 2007</a:t>
            </a:r>
            <a:br>
              <a:rPr lang="en-US" altLang="zh-TW" sz="1200" dirty="0">
                <a:ea typeface="標楷體" pitchFamily="65" charset="-120"/>
              </a:rPr>
            </a:br>
            <a:r>
              <a:rPr lang="en-US" altLang="zh-TW" sz="1200" dirty="0">
                <a:ea typeface="標楷體" pitchFamily="65" charset="-120"/>
              </a:rPr>
              <a:t>           2.</a:t>
            </a:r>
            <a:r>
              <a:rPr lang="zh-TW" altLang="en-US" sz="1200" dirty="0">
                <a:ea typeface="標楷體" pitchFamily="65" charset="-120"/>
              </a:rPr>
              <a:t>黑天白夜</a:t>
            </a:r>
            <a:r>
              <a:rPr lang="en-US" altLang="zh-TW" sz="1200" dirty="0">
                <a:ea typeface="標楷體" pitchFamily="65" charset="-120"/>
              </a:rPr>
              <a:t>-</a:t>
            </a:r>
            <a:r>
              <a:rPr lang="zh-TW" altLang="en-US" sz="1200" dirty="0">
                <a:ea typeface="標楷體" pitchFamily="65" charset="-120"/>
              </a:rPr>
              <a:t>找回燦爛的陽光</a:t>
            </a:r>
            <a:r>
              <a:rPr lang="zh-TW" altLang="en-US" sz="1200" dirty="0">
                <a:ea typeface="華康流隸體" pitchFamily="49" charset="-120"/>
              </a:rPr>
              <a:t> </a:t>
            </a:r>
            <a:br>
              <a:rPr lang="zh-TW" altLang="en-US" sz="1200" dirty="0">
                <a:ea typeface="華康流隸體" pitchFamily="49" charset="-120"/>
              </a:rPr>
            </a:br>
            <a:r>
              <a:rPr lang="zh-TW" altLang="en-US" sz="1200" dirty="0">
                <a:ea typeface="華康流隸體" pitchFamily="49" charset="-120"/>
              </a:rPr>
              <a:t>           </a:t>
            </a:r>
            <a:r>
              <a:rPr lang="en-US" altLang="zh-TW" sz="1200" dirty="0">
                <a:ea typeface="華康流隸體" pitchFamily="49" charset="-120"/>
              </a:rPr>
              <a:t>3.</a:t>
            </a:r>
            <a:r>
              <a:rPr lang="zh-TW" altLang="en-US" sz="1200" dirty="0">
                <a:latin typeface="標楷體" pitchFamily="65" charset="-120"/>
                <a:ea typeface="標楷體" pitchFamily="65" charset="-120"/>
              </a:rPr>
              <a:t>台大醫院睡眠醫學中心</a:t>
            </a:r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 dirty="0">
                <a:latin typeface="標楷體" pitchFamily="65" charset="-120"/>
                <a:ea typeface="標楷體" pitchFamily="65" charset="-120"/>
              </a:rPr>
              <a:t>失眠知多少衛教單張</a:t>
            </a:r>
          </a:p>
        </p:txBody>
      </p:sp>
    </p:spTree>
    <p:extLst>
      <p:ext uri="{BB962C8B-B14F-4D97-AF65-F5344CB8AC3E}">
        <p14:creationId xmlns:p14="http://schemas.microsoft.com/office/powerpoint/2010/main" val="2210978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E1179587-69BB-46A9-BA0D-2EED79D1AB4F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27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405190"/>
            <a:ext cx="7535466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能力一  做身體的主人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-2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060848"/>
            <a:ext cx="7561660" cy="2735262"/>
          </a:xfrm>
        </p:spPr>
        <p:txBody>
          <a:bodyPr/>
          <a:lstStyle/>
          <a:p>
            <a:pPr marL="266700" indent="-266700" eaLnBrk="1" hangingPunct="1">
              <a:buFont typeface="Arial" charset="0"/>
              <a:buNone/>
            </a:pPr>
            <a:r>
              <a:rPr altLang="en-US" sz="36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養成良好作息與睡眠習慣：</a:t>
            </a:r>
          </a:p>
          <a:p>
            <a:pPr marL="266700" indent="-266700" eaLnBrk="1" hangingPunct="1">
              <a:buFont typeface="Arial" charset="0"/>
              <a:buNone/>
            </a:pPr>
            <a:r>
              <a:rPr lang="en-US" altLang="zh-TW" sz="28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二</a:t>
            </a:r>
            <a:r>
              <a:rPr lang="en-US" altLang="zh-TW" sz="28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創造理想的睡眠環境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睡覺時，室內宜昏暗、避免明亮的燈光照射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寢具應選擇舒適、支撐良好的床墊與枕頭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臥室避免菸味、濃厚的香水及綠色植物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1258491" y="6165850"/>
            <a:ext cx="62650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1.</a:t>
            </a:r>
            <a:r>
              <a:rPr lang="zh-TW" altLang="en-US" sz="1200">
                <a:ea typeface="標楷體" pitchFamily="65" charset="-120"/>
              </a:rPr>
              <a:t>失眠問診指引</a:t>
            </a:r>
            <a:r>
              <a:rPr lang="en-US" altLang="zh-TW" sz="1200">
                <a:ea typeface="標楷體" pitchFamily="65" charset="-120"/>
              </a:rPr>
              <a:t>. </a:t>
            </a:r>
            <a:r>
              <a:rPr lang="zh-TW" altLang="en-US" sz="1200">
                <a:ea typeface="標楷體" pitchFamily="65" charset="-120"/>
              </a:rPr>
              <a:t>台灣睡眠醫學學會修訂 </a:t>
            </a:r>
            <a:r>
              <a:rPr lang="en-US" altLang="zh-TW" sz="1200">
                <a:ea typeface="標楷體" pitchFamily="65" charset="-120"/>
              </a:rPr>
              <a:t>Mar. 23, 2007</a:t>
            </a:r>
            <a:br>
              <a:rPr lang="en-US" altLang="zh-TW" sz="1200">
                <a:ea typeface="標楷體" pitchFamily="65" charset="-120"/>
              </a:rPr>
            </a:br>
            <a:r>
              <a:rPr lang="en-US" altLang="zh-TW" sz="1200">
                <a:ea typeface="標楷體" pitchFamily="65" charset="-120"/>
              </a:rPr>
              <a:t>           2.</a:t>
            </a:r>
            <a:r>
              <a:rPr lang="zh-TW" altLang="en-US" sz="1200">
                <a:ea typeface="標楷體" pitchFamily="65" charset="-120"/>
              </a:rPr>
              <a:t>黑天白夜</a:t>
            </a:r>
            <a:r>
              <a:rPr lang="en-US" altLang="zh-TW" sz="1200">
                <a:ea typeface="標楷體" pitchFamily="65" charset="-120"/>
              </a:rPr>
              <a:t>-</a:t>
            </a:r>
            <a:r>
              <a:rPr lang="zh-TW" altLang="en-US" sz="1200">
                <a:ea typeface="標楷體" pitchFamily="65" charset="-120"/>
              </a:rPr>
              <a:t>找回燦爛的陽光</a:t>
            </a:r>
            <a:r>
              <a:rPr lang="zh-TW" altLang="en-US" sz="1200">
                <a:ea typeface="華康流隸體" pitchFamily="49" charset="-120"/>
              </a:rPr>
              <a:t> </a:t>
            </a:r>
          </a:p>
        </p:txBody>
      </p:sp>
      <p:pic>
        <p:nvPicPr>
          <p:cNvPr id="36870" name="Picture 8" descr="臥室裡的壁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55" y="4192191"/>
            <a:ext cx="2665809" cy="266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21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D7837F5A-5F6C-4985-BBC6-BBA3CB468349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28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405190"/>
            <a:ext cx="7535466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能力一  做身體的主人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-3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1043" y="1844824"/>
            <a:ext cx="7560469" cy="3240087"/>
          </a:xfrm>
        </p:spPr>
        <p:txBody>
          <a:bodyPr>
            <a:normAutofit fontScale="92500" lnSpcReduction="10000"/>
          </a:bodyPr>
          <a:lstStyle/>
          <a:p>
            <a:pPr marL="266700" indent="-266700" eaLnBrk="1" hangingPunct="1">
              <a:buFont typeface="Arial" charset="0"/>
              <a:buNone/>
            </a:pPr>
            <a:r>
              <a:rPr altLang="en-US" sz="28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養成良好作息與睡眠習慣：</a:t>
            </a:r>
          </a:p>
          <a:p>
            <a:pPr marL="266700" indent="-266700" eaLnBrk="1" hangingPunct="1">
              <a:buFont typeface="Arial" charset="0"/>
              <a:buNone/>
            </a:pPr>
            <a:r>
              <a:rPr lang="en-US" altLang="zh-TW" sz="26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6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三</a:t>
            </a:r>
            <a:r>
              <a:rPr lang="en-US" altLang="zh-TW" sz="26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6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適度放鬆、降低壓力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睡前</a:t>
            </a:r>
            <a:r>
              <a:rPr lang="en-US" altLang="zh-TW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2</a:t>
            </a:r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個小時可泡個澡</a:t>
            </a:r>
            <a:r>
              <a:rPr lang="en-US" altLang="zh-TW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或沖澡</a:t>
            </a:r>
            <a:r>
              <a:rPr lang="en-US" altLang="zh-TW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，但不可太熱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睡前多想想快樂的、有趣的事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上床前</a:t>
            </a:r>
            <a:r>
              <a:rPr lang="en-US" altLang="zh-TW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1</a:t>
            </a:r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小時靜下心來，避免情緒激動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自我放鬆，可學習冥想、瑜珈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養成規律的運動習慣，有助睡眠</a:t>
            </a:r>
          </a:p>
          <a:p>
            <a:pPr marL="266700" indent="-266700" eaLnBrk="1" hangingPunct="1"/>
            <a:r>
              <a:rPr altLang="en-US" sz="24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打破惡性循環：別把即將來臨的夜晚當成問題來解決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042987" y="6021389"/>
            <a:ext cx="62638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1.</a:t>
            </a:r>
            <a:r>
              <a:rPr lang="zh-TW" altLang="en-US" sz="1200">
                <a:ea typeface="標楷體" pitchFamily="65" charset="-120"/>
              </a:rPr>
              <a:t>黑天白夜</a:t>
            </a:r>
            <a:r>
              <a:rPr lang="en-US" altLang="zh-TW" sz="1200">
                <a:ea typeface="標楷體" pitchFamily="65" charset="-120"/>
              </a:rPr>
              <a:t>-</a:t>
            </a:r>
            <a:r>
              <a:rPr lang="zh-TW" altLang="en-US" sz="1200">
                <a:ea typeface="標楷體" pitchFamily="65" charset="-120"/>
              </a:rPr>
              <a:t>找回燦爛的陽光          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1200">
                <a:ea typeface="標楷體" pitchFamily="65" charset="-120"/>
              </a:rPr>
              <a:t>           </a:t>
            </a:r>
            <a:r>
              <a:rPr lang="en-US" altLang="zh-TW" sz="1200">
                <a:ea typeface="標楷體" pitchFamily="65" charset="-120"/>
              </a:rPr>
              <a:t>2.</a:t>
            </a:r>
            <a:r>
              <a:rPr lang="zh-TW" altLang="en-US" sz="1200">
                <a:ea typeface="標楷體" pitchFamily="65" charset="-120"/>
              </a:rPr>
              <a:t>台大醫院睡眠醫學中心</a:t>
            </a:r>
            <a:r>
              <a:rPr lang="en-US" altLang="zh-TW" sz="1200">
                <a:ea typeface="標楷體" pitchFamily="65" charset="-120"/>
              </a:rPr>
              <a:t>-</a:t>
            </a:r>
            <a:r>
              <a:rPr lang="zh-TW" altLang="en-US" sz="1200">
                <a:ea typeface="標楷體" pitchFamily="65" charset="-120"/>
              </a:rPr>
              <a:t>失眠知多少衛教單張</a:t>
            </a:r>
          </a:p>
        </p:txBody>
      </p:sp>
      <p:pic>
        <p:nvPicPr>
          <p:cNvPr id="37894" name="Picture 7" descr="在樹下做瑜珈伸展的女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908960"/>
            <a:ext cx="1861814" cy="186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172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262ECCB0-8052-442A-8E45-F5EB077A2BC0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29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405190"/>
            <a:ext cx="7535466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能力一   做身體的主人</a:t>
            </a:r>
            <a:endParaRPr lang="en-US" altLang="zh-TW" sz="1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6793" y="2060848"/>
            <a:ext cx="7274719" cy="2736850"/>
          </a:xfrm>
        </p:spPr>
        <p:txBody>
          <a:bodyPr/>
          <a:lstStyle/>
          <a:p>
            <a:pPr marL="812800" indent="-812800" eaLnBrk="1" hangingPunct="1">
              <a:buClr>
                <a:srgbClr val="660033"/>
              </a:buClr>
              <a:buFontTx/>
              <a:buAutoNum type="ea1ChtPeriod"/>
              <a:defRPr/>
            </a:pPr>
            <a:r>
              <a:rPr altLang="en-US" sz="36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養成良好作息與睡眠習慣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  <a:defRPr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不要自行購買安眠藥 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  <a:defRPr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不要拿親友正在使用的安眠藥 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  <a:defRPr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請勿重複就診</a:t>
            </a:r>
            <a:r>
              <a:rPr altLang="en-US" sz="3200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 </a:t>
            </a:r>
          </a:p>
          <a:p>
            <a:pPr marL="812800" indent="-812800" eaLnBrk="1" hangingPunct="1">
              <a:buClr>
                <a:srgbClr val="660033"/>
              </a:buClr>
              <a:buFontTx/>
              <a:buAutoNum type="ea1ChtPeriod"/>
              <a:defRPr/>
            </a:pPr>
            <a:endParaRPr altLang="en-US" sz="3200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9735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ctrTitle"/>
          </p:nvPr>
        </p:nvSpPr>
        <p:spPr>
          <a:xfrm>
            <a:off x="1818085" y="549276"/>
            <a:ext cx="5829300" cy="1470025"/>
          </a:xfrm>
        </p:spPr>
        <p:txBody>
          <a:bodyPr/>
          <a:lstStyle/>
          <a:p>
            <a:pPr eaLnBrk="1" hangingPunct="1"/>
            <a:endParaRPr altLang="en-US" smtClean="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536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2" y="0"/>
            <a:ext cx="6943944" cy="686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618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BB365FD9-AD53-460E-8168-6435EACC297D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30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405190"/>
            <a:ext cx="7535466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能力一  做身體的主人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-4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485" y="1485950"/>
            <a:ext cx="7992665" cy="2951162"/>
          </a:xfrm>
        </p:spPr>
        <p:txBody>
          <a:bodyPr/>
          <a:lstStyle/>
          <a:p>
            <a:pPr marL="622300" indent="-622300" eaLnBrk="1" hangingPunct="1">
              <a:lnSpc>
                <a:spcPct val="90000"/>
              </a:lnSpc>
              <a:buFont typeface="Arial" charset="0"/>
              <a:buNone/>
              <a:tabLst>
                <a:tab pos="533400" algn="l"/>
              </a:tabLst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二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不要自行購買安眠藥：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遇到失眠的問題應先檢視自己的生活與睡眠習慣，有失眠問題應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尋求專業醫師的診治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勿聽信誇大不實廣告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，不要自行購買安眠藥服用。 </a:t>
            </a:r>
          </a:p>
          <a:p>
            <a:pPr marL="622300" indent="-622300" eaLnBrk="1" hangingPunct="1">
              <a:lnSpc>
                <a:spcPct val="90000"/>
              </a:lnSpc>
              <a:buFont typeface="Arial" charset="0"/>
              <a:buNone/>
              <a:tabLst>
                <a:tab pos="533400" algn="l"/>
              </a:tabLst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三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不要拿親友正在使用的安眠藥自行服用。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 </a:t>
            </a:r>
          </a:p>
          <a:p>
            <a:pPr marL="622300" indent="-622300" eaLnBrk="1" hangingPunct="1">
              <a:lnSpc>
                <a:spcPct val="90000"/>
              </a:lnSpc>
              <a:buFont typeface="Arial" charset="0"/>
              <a:buNone/>
              <a:tabLst>
                <a:tab pos="533400" algn="l"/>
              </a:tabLst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四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請勿重複就診：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請勿重覆要求醫師開立安眠藥品，避免自己不當使用而容易成癮。</a:t>
            </a:r>
          </a:p>
        </p:txBody>
      </p:sp>
      <p:pic>
        <p:nvPicPr>
          <p:cNvPr id="49157" name="Picture 7" descr="檢視詳細資料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60" y="4694239"/>
            <a:ext cx="1788319" cy="1787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Rectangle 9"/>
          <p:cNvSpPr>
            <a:spLocks noChangeArrowheads="1"/>
          </p:cNvSpPr>
          <p:nvPr/>
        </p:nvSpPr>
        <p:spPr bwMode="auto">
          <a:xfrm>
            <a:off x="4716067" y="4508500"/>
            <a:ext cx="2088356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TW" altLang="en-US" sz="800">
              <a:ea typeface="華康流隸體" pitchFamily="49" charset="-120"/>
            </a:endParaRPr>
          </a:p>
        </p:txBody>
      </p:sp>
      <p:grpSp>
        <p:nvGrpSpPr>
          <p:cNvPr id="49159" name="Group 13"/>
          <p:cNvGrpSpPr>
            <a:grpSpLocks/>
          </p:cNvGrpSpPr>
          <p:nvPr/>
        </p:nvGrpSpPr>
        <p:grpSpPr bwMode="auto">
          <a:xfrm>
            <a:off x="4295776" y="4684714"/>
            <a:ext cx="2032397" cy="1800225"/>
            <a:chOff x="2971" y="2840"/>
            <a:chExt cx="1315" cy="1180"/>
          </a:xfrm>
        </p:grpSpPr>
        <p:pic>
          <p:nvPicPr>
            <p:cNvPr id="49160" name="Picture 5" descr="檢視詳細資料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840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1" name="Line 11"/>
            <p:cNvSpPr>
              <a:spLocks noChangeShapeType="1"/>
            </p:cNvSpPr>
            <p:nvPr/>
          </p:nvSpPr>
          <p:spPr bwMode="auto">
            <a:xfrm>
              <a:off x="3016" y="2840"/>
              <a:ext cx="1270" cy="11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9162" name="Line 12"/>
            <p:cNvSpPr>
              <a:spLocks noChangeShapeType="1"/>
            </p:cNvSpPr>
            <p:nvPr/>
          </p:nvSpPr>
          <p:spPr bwMode="auto">
            <a:xfrm flipV="1">
              <a:off x="2971" y="2840"/>
              <a:ext cx="1315" cy="11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528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 txBox="1">
            <a:spLocks noGrp="1"/>
          </p:cNvSpPr>
          <p:nvPr/>
        </p:nvSpPr>
        <p:spPr bwMode="auto">
          <a:xfrm>
            <a:off x="8118276" y="6211342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7B56209-B5C7-4DA6-952A-52C269C8421B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31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2605" y="260648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迷思ㄧ  飲酒幫助入睡</a:t>
            </a:r>
            <a:r>
              <a:rPr lang="en-US" altLang="zh-TW" sz="4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</a:p>
        </p:txBody>
      </p:sp>
      <p:sp>
        <p:nvSpPr>
          <p:cNvPr id="1843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8706" y="2815407"/>
            <a:ext cx="6219825" cy="1604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altLang="zh-TW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A:</a:t>
            </a:r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酒精雖然有暫時幫助入睡的效果，但在身體代謝之後反而有</a:t>
            </a:r>
            <a:r>
              <a:rPr altLang="en-US" sz="36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中斷睡眠</a:t>
            </a:r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的反彈效用。</a:t>
            </a:r>
          </a:p>
        </p:txBody>
      </p:sp>
      <p:pic>
        <p:nvPicPr>
          <p:cNvPr id="50181" name="Picture 5" descr="倒酒的手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006" y="1875606"/>
            <a:ext cx="1658541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187053" y="6165304"/>
            <a:ext cx="6265069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 dirty="0">
                <a:ea typeface="標楷體" pitchFamily="65" charset="-120"/>
              </a:rPr>
              <a:t>From: </a:t>
            </a:r>
            <a:r>
              <a:rPr lang="en-US" altLang="zh-TW" sz="1200" dirty="0">
                <a:ea typeface="華康流隸體" pitchFamily="49" charset="-120"/>
              </a:rPr>
              <a:t>Treatment of insomnia. </a:t>
            </a:r>
            <a:r>
              <a:rPr lang="en-US" altLang="zh-TW" sz="1200" dirty="0" err="1">
                <a:ea typeface="華康流隸體" pitchFamily="49" charset="-120"/>
              </a:rPr>
              <a:t>UpToDate</a:t>
            </a:r>
            <a:r>
              <a:rPr lang="en-US" altLang="zh-TW" sz="1200" dirty="0">
                <a:ea typeface="華康流隸體" pitchFamily="49" charset="-120"/>
              </a:rPr>
              <a:t> 2013. </a:t>
            </a:r>
            <a:endParaRPr lang="zh-TW" altLang="en-US" sz="1200" dirty="0">
              <a:ea typeface="華康流隸體" pitchFamily="49" charset="-12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11171" y="2040706"/>
            <a:ext cx="6526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zh-TW" sz="3600" b="1">
                <a:ea typeface="標楷體" pitchFamily="65" charset="-120"/>
              </a:rPr>
              <a:t>Q:</a:t>
            </a:r>
            <a:r>
              <a:rPr lang="zh-TW" altLang="en-US" sz="3600" b="1">
                <a:ea typeface="標楷體" pitchFamily="65" charset="-120"/>
              </a:rPr>
              <a:t>睡前喝點酒，可以幫助睡眠</a:t>
            </a:r>
            <a:r>
              <a:rPr lang="en-US" altLang="zh-TW" sz="3600" b="1">
                <a:ea typeface="標楷體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9927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2F5F36AE-DEB4-40AF-BC33-8FD8FA4BCF52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32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迷思二  該不該睡午覺</a:t>
            </a:r>
            <a:r>
              <a:rPr lang="en-US" altLang="zh-TW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</a:p>
        </p:txBody>
      </p:sp>
      <p:sp>
        <p:nvSpPr>
          <p:cNvPr id="1844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94222" y="2249488"/>
            <a:ext cx="6219825" cy="27241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A:</a:t>
            </a:r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午睡若是超過</a:t>
            </a:r>
            <a:r>
              <a:rPr lang="en-US" altLang="zh-TW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1</a:t>
            </a:r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小時，身體便會進入不易睡醒的深睡期，就容易打亂生理時鐘，影響正常睡眠。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187054" y="6092825"/>
            <a:ext cx="6265069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台大醫院睡眠醫學中心</a:t>
            </a:r>
            <a:r>
              <a:rPr lang="en-US" altLang="zh-TW" sz="120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失眠知多少衛教單張</a:t>
            </a:r>
          </a:p>
        </p:txBody>
      </p:sp>
      <p:pic>
        <p:nvPicPr>
          <p:cNvPr id="51206" name="Picture 9" descr="人物,休息,兒童,勞累,女性,女生,小孩,戶,打盹,打瞌睡,枕頭,照相,眼罩,睡眠眼罩,睡著,睡覺,睡覺眼罩,躺下,遮眼罩,面具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92" y="4383593"/>
            <a:ext cx="2423995" cy="242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10"/>
          <p:cNvSpPr>
            <a:spLocks noChangeArrowheads="1"/>
          </p:cNvSpPr>
          <p:nvPr/>
        </p:nvSpPr>
        <p:spPr bwMode="auto">
          <a:xfrm>
            <a:off x="783416" y="1511300"/>
            <a:ext cx="5141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zh-TW" sz="3600" b="1">
                <a:ea typeface="標楷體" pitchFamily="65" charset="-120"/>
              </a:rPr>
              <a:t>Q:</a:t>
            </a:r>
            <a:r>
              <a:rPr lang="zh-TW" altLang="en-US" sz="3600" b="1">
                <a:ea typeface="標楷體" pitchFamily="65" charset="-120"/>
              </a:rPr>
              <a:t>午覺要睡多久才健康</a:t>
            </a:r>
            <a:r>
              <a:rPr lang="en-US" altLang="zh-TW" sz="3600" b="1">
                <a:ea typeface="標楷體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8293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2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1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10FF5D7A-2B83-4AC4-BACB-BB19AEEDC9C8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33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260648"/>
            <a:ext cx="7963793" cy="7207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 sz="44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正確使用鎮靜安眠藥五大核心能力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628774"/>
            <a:ext cx="8085906" cy="200184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444500" indent="-444500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altLang="en-US" sz="4000" b="1" smtClean="0">
                <a:solidFill>
                  <a:srgbClr val="FF3300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能力二  清楚表達自己的身體狀況</a:t>
            </a:r>
            <a:r>
              <a:rPr altLang="en-US" sz="4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 </a:t>
            </a:r>
          </a:p>
        </p:txBody>
      </p:sp>
      <p:grpSp>
        <p:nvGrpSpPr>
          <p:cNvPr id="52229" name="Group 9"/>
          <p:cNvGrpSpPr>
            <a:grpSpLocks/>
          </p:cNvGrpSpPr>
          <p:nvPr/>
        </p:nvGrpSpPr>
        <p:grpSpPr bwMode="auto">
          <a:xfrm>
            <a:off x="1619672" y="3909594"/>
            <a:ext cx="5905600" cy="2906826"/>
            <a:chOff x="1519" y="2160"/>
            <a:chExt cx="3085" cy="1497"/>
          </a:xfrm>
        </p:grpSpPr>
        <p:pic>
          <p:nvPicPr>
            <p:cNvPr id="52230" name="Picture 6" descr="檢視詳細資料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160"/>
              <a:ext cx="1769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8" descr="檢視詳細資料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2296"/>
              <a:ext cx="1107" cy="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6080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0897D480-B756-4892-ADB7-53DDF2CA9637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34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3251" name="Picture 9" descr="跳躍的綠色問號動畫影像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04" y="2781301"/>
            <a:ext cx="1440656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8" descr="跳躍的綠色問號動畫影像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57563"/>
            <a:ext cx="1439466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2673" y="260648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失眠多久要看醫師</a:t>
            </a:r>
            <a:r>
              <a:rPr lang="en-US" altLang="zh-TW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</a:p>
        </p:txBody>
      </p:sp>
      <p:sp>
        <p:nvSpPr>
          <p:cNvPr id="1854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1700213"/>
            <a:ext cx="7772400" cy="1871662"/>
          </a:xfrm>
        </p:spPr>
        <p:txBody>
          <a:bodyPr/>
          <a:lstStyle/>
          <a:p>
            <a:pPr eaLnBrk="1" hangingPunct="1"/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每週至少有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3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夜睡眠不佳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難以入睡或睡眠中斷或早醒三者皆可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，且持續一個月以上者。</a:t>
            </a:r>
          </a:p>
        </p:txBody>
      </p:sp>
      <p:pic>
        <p:nvPicPr>
          <p:cNvPr id="53255" name="Picture 6" descr="檢視詳細資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9" y="41497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4"/>
          <p:cNvSpPr txBox="1">
            <a:spLocks noChangeArrowheads="1"/>
          </p:cNvSpPr>
          <p:nvPr/>
        </p:nvSpPr>
        <p:spPr bwMode="auto">
          <a:xfrm>
            <a:off x="422673" y="6315075"/>
            <a:ext cx="62650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zh-TW" altLang="en-US" sz="1200">
                <a:ea typeface="標楷體" pitchFamily="65" charset="-120"/>
              </a:rPr>
              <a:t>失眠問診指引</a:t>
            </a:r>
            <a:r>
              <a:rPr lang="en-US" altLang="zh-TW" sz="1200">
                <a:ea typeface="標楷體" pitchFamily="65" charset="-120"/>
              </a:rPr>
              <a:t>. </a:t>
            </a:r>
            <a:r>
              <a:rPr lang="zh-TW" altLang="en-US" sz="1200">
                <a:ea typeface="標楷體" pitchFamily="65" charset="-120"/>
              </a:rPr>
              <a:t>台灣睡眠醫學學會修訂 </a:t>
            </a:r>
            <a:r>
              <a:rPr lang="en-US" altLang="zh-TW" sz="1200">
                <a:ea typeface="標楷體" pitchFamily="65" charset="-120"/>
              </a:rPr>
              <a:t>Mar. 23, 2007</a:t>
            </a:r>
            <a:br>
              <a:rPr lang="en-US" altLang="zh-TW" sz="1200">
                <a:ea typeface="標楷體" pitchFamily="65" charset="-120"/>
              </a:rPr>
            </a:br>
            <a:endParaRPr lang="zh-TW" altLang="en-US" sz="1200">
              <a:ea typeface="華康流隸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4763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5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A0D33445-A905-4E4C-B953-6247D457B766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35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282873"/>
            <a:ext cx="7535466" cy="923330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能力二  清楚表達自己的身體狀況</a:t>
            </a:r>
            <a:r>
              <a:rPr altLang="en-US" sz="5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 </a:t>
            </a:r>
            <a:endParaRPr lang="en-US" altLang="zh-TW" sz="54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5656" y="2502892"/>
            <a:ext cx="5268515" cy="2654300"/>
          </a:xfrm>
        </p:spPr>
        <p:txBody>
          <a:bodyPr>
            <a:noAutofit/>
          </a:bodyPr>
          <a:lstStyle/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失眠狀況 </a:t>
            </a:r>
            <a:endParaRPr altLang="en-US" sz="3200" dirty="0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特殊體質 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過去病史 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使用中藥物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工作特質 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懷孕</a:t>
            </a:r>
            <a:r>
              <a:rPr lang="en-US" altLang="zh-TW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或哺乳</a:t>
            </a:r>
            <a:r>
              <a:rPr lang="en-US" altLang="zh-TW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) 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打呼情形 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其他可能影響睡眠的生活習慣  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endParaRPr altLang="en-US" sz="3200" dirty="0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endParaRPr altLang="en-US" sz="3200" dirty="0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755576" y="1700005"/>
            <a:ext cx="7571303" cy="5847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zh-TW" altLang="en-US" sz="3200" b="1" dirty="0">
                <a:latin typeface="Tahoma" pitchFamily="34" charset="0"/>
                <a:ea typeface="標楷體" pitchFamily="65" charset="-120"/>
              </a:rPr>
              <a:t>失眠</a:t>
            </a:r>
            <a:r>
              <a:rPr lang="zh-TW" altLang="en-US" sz="3200" b="1" u="sng" dirty="0">
                <a:latin typeface="Tahoma" pitchFamily="34" charset="0"/>
                <a:ea typeface="標楷體" pitchFamily="65" charset="-120"/>
              </a:rPr>
              <a:t>就醫</a:t>
            </a:r>
            <a:r>
              <a:rPr lang="zh-TW" altLang="en-US" sz="3200" b="1" dirty="0">
                <a:latin typeface="Tahoma" pitchFamily="34" charset="0"/>
                <a:ea typeface="標楷體" pitchFamily="65" charset="-120"/>
              </a:rPr>
              <a:t>時，向醫師清楚說明自身狀況：</a:t>
            </a:r>
          </a:p>
        </p:txBody>
      </p:sp>
      <p:pic>
        <p:nvPicPr>
          <p:cNvPr id="6" name="Picture 6" descr="檢視詳細資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708919"/>
            <a:ext cx="3034799" cy="303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170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84D88EA8-9C56-4652-912D-F5CF080D0427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36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60648"/>
            <a:ext cx="7967663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能力二 清楚表達自己的身體狀況</a:t>
            </a:r>
            <a:r>
              <a:rPr lang="en-US" altLang="zh-TW" sz="1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-1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7048" y="1946275"/>
            <a:ext cx="6473428" cy="419100"/>
          </a:xfrm>
        </p:spPr>
        <p:txBody>
          <a:bodyPr>
            <a:normAutofit lnSpcReduction="10000"/>
          </a:bodyPr>
          <a:lstStyle/>
          <a:p>
            <a:pPr marL="723900" indent="-723900" eaLnBrk="1" hangingPunct="1">
              <a:lnSpc>
                <a:spcPct val="80000"/>
              </a:lnSpc>
              <a:buClr>
                <a:srgbClr val="000000"/>
              </a:buClr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一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失眠狀況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:</a:t>
            </a:r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1115616" y="1341439"/>
            <a:ext cx="6594872" cy="528637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zh-TW" altLang="en-US" sz="2800" b="1">
                <a:latin typeface="Tahoma" pitchFamily="34" charset="0"/>
                <a:ea typeface="標楷體" pitchFamily="65" charset="-120"/>
              </a:rPr>
              <a:t>失眠</a:t>
            </a:r>
            <a:r>
              <a:rPr lang="zh-TW" altLang="en-US" sz="2800" b="1" u="sng">
                <a:latin typeface="Tahoma" pitchFamily="34" charset="0"/>
                <a:ea typeface="標楷體" pitchFamily="65" charset="-120"/>
              </a:rPr>
              <a:t>就醫</a:t>
            </a:r>
            <a:r>
              <a:rPr lang="zh-TW" altLang="en-US" sz="2800" b="1">
                <a:latin typeface="Tahoma" pitchFamily="34" charset="0"/>
                <a:ea typeface="標楷體" pitchFamily="65" charset="-120"/>
              </a:rPr>
              <a:t>時，向醫師清楚說明自身狀況：</a:t>
            </a:r>
          </a:p>
        </p:txBody>
      </p:sp>
      <p:sp>
        <p:nvSpPr>
          <p:cNvPr id="55302" name="Rectangle 5"/>
          <p:cNvSpPr>
            <a:spLocks noChangeArrowheads="1"/>
          </p:cNvSpPr>
          <p:nvPr/>
        </p:nvSpPr>
        <p:spPr bwMode="auto">
          <a:xfrm>
            <a:off x="1312069" y="2465389"/>
            <a:ext cx="7344966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何時開始、持續多久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較易失眠的情境或內外在因素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生活型態如輪班或夜班工作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失眠型態是入睡困難、睡眠中斷、早醒、多夢、作惡夢等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白天精神與工作表現如何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白天睡眠狀況，如午睡、補眠、晚起等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是否有壓力或心事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有無其他身體不適等。</a:t>
            </a:r>
            <a:endParaRPr lang="zh-TW" altLang="en-US" sz="2800" b="1">
              <a:ea typeface="標楷體" pitchFamily="65" charset="-120"/>
            </a:endParaRPr>
          </a:p>
        </p:txBody>
      </p:sp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369094" y="6327775"/>
            <a:ext cx="62650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zh-TW" altLang="en-US" sz="1200">
                <a:ea typeface="標楷體" pitchFamily="65" charset="-120"/>
              </a:rPr>
              <a:t>失眠問診指引</a:t>
            </a:r>
            <a:r>
              <a:rPr lang="en-US" altLang="zh-TW" sz="1200">
                <a:ea typeface="標楷體" pitchFamily="65" charset="-120"/>
              </a:rPr>
              <a:t>. </a:t>
            </a:r>
            <a:r>
              <a:rPr lang="zh-TW" altLang="en-US" sz="1200">
                <a:ea typeface="標楷體" pitchFamily="65" charset="-120"/>
              </a:rPr>
              <a:t>台灣睡眠醫學學會修訂 </a:t>
            </a:r>
            <a:r>
              <a:rPr lang="en-US" altLang="zh-TW" sz="1200">
                <a:ea typeface="標楷體" pitchFamily="65" charset="-120"/>
              </a:rPr>
              <a:t>Mar. 23, 2007</a:t>
            </a:r>
            <a:br>
              <a:rPr lang="en-US" altLang="zh-TW" sz="1200">
                <a:ea typeface="標楷體" pitchFamily="65" charset="-120"/>
              </a:rPr>
            </a:br>
            <a:endParaRPr lang="zh-TW" altLang="en-US" sz="1200">
              <a:ea typeface="華康流隸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6171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53A8902B-2AD8-477A-B4BF-9EBC148640F6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37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75054"/>
            <a:ext cx="7967663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能力二 清楚表達自己的身體狀況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-2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1484313"/>
            <a:ext cx="7343775" cy="4176712"/>
          </a:xfrm>
        </p:spPr>
        <p:txBody>
          <a:bodyPr>
            <a:normAutofit fontScale="92500" lnSpcReduction="10000"/>
          </a:bodyPr>
          <a:lstStyle/>
          <a:p>
            <a:pPr marL="622300" indent="-622300" eaLnBrk="1" hangingPunct="1"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二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特殊體質：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有無藥品或食物過敏史，以及特殊飲食習慣。如有</a:t>
            </a:r>
            <a:r>
              <a:rPr altLang="en-US" sz="32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吸菸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或</a:t>
            </a:r>
            <a:r>
              <a:rPr altLang="en-US" sz="32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喝酒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習慣請主動告知。</a:t>
            </a:r>
          </a:p>
          <a:p>
            <a:pPr marL="622300" indent="-622300" eaLnBrk="1" hangingPunct="1"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三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過去病史：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曾經發生過的疾病，包含各種身體或心理疾病、家族性或遺傳性疾病。</a:t>
            </a:r>
          </a:p>
          <a:p>
            <a:pPr marL="622300" indent="-622300" eaLnBrk="1" hangingPunct="1"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四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使用中藥物：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目前正在使用的藥品，包含中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西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藥、其他精神或神經科用藥或保健食品。</a:t>
            </a:r>
          </a:p>
        </p:txBody>
      </p:sp>
    </p:spTree>
    <p:extLst>
      <p:ext uri="{BB962C8B-B14F-4D97-AF65-F5344CB8AC3E}">
        <p14:creationId xmlns:p14="http://schemas.microsoft.com/office/powerpoint/2010/main" val="159736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025E88C0-B630-489B-8041-9AD7F9B9174A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38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75054"/>
            <a:ext cx="7967663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能力二 清楚表達自己的身體狀況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-3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1484313"/>
            <a:ext cx="7343775" cy="4176712"/>
          </a:xfrm>
        </p:spPr>
        <p:txBody>
          <a:bodyPr>
            <a:normAutofit fontScale="92500"/>
          </a:bodyPr>
          <a:lstStyle/>
          <a:p>
            <a:pPr marL="723900" indent="-72390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五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工作特質：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是否需要開車或從事操作機械等需要專注力的工作，以及近期是否要考試等 。</a:t>
            </a:r>
          </a:p>
          <a:p>
            <a:pPr marL="723900" indent="-72390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六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懷孕</a:t>
            </a:r>
            <a:r>
              <a:rPr lang="en-US" altLang="zh-TW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或哺乳</a:t>
            </a:r>
            <a:r>
              <a:rPr lang="en-US" altLang="zh-TW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：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女性需告知是否懷孕、正準備懷孕或正在哺餵母乳。</a:t>
            </a:r>
          </a:p>
          <a:p>
            <a:pPr marL="723900" indent="-72390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七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打呼情形：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是否會因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打呼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而中斷睡眠。</a:t>
            </a:r>
          </a:p>
          <a:p>
            <a:pPr marL="723900" indent="-72390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八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2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其他可能影響睡眠的生活習慣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：如喝茶或咖啡、喝酒、持續上網、聊天到凌晨等。</a:t>
            </a:r>
          </a:p>
        </p:txBody>
      </p:sp>
    </p:spTree>
    <p:extLst>
      <p:ext uri="{BB962C8B-B14F-4D97-AF65-F5344CB8AC3E}">
        <p14:creationId xmlns:p14="http://schemas.microsoft.com/office/powerpoint/2010/main" val="1414819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1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2D509C4F-CD05-4109-9CD4-7D4BEF5FC234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39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60648"/>
            <a:ext cx="7315200" cy="7207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 sz="40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正確使用</a:t>
            </a:r>
            <a:r>
              <a:rPr altLang="en-US" sz="4000" b="1" u="sng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鎮靜安眠</a:t>
            </a:r>
            <a:r>
              <a:rPr altLang="en-US" sz="40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藥五大核心能力</a:t>
            </a:r>
            <a:endParaRPr altLang="en-US" sz="4000" b="1" u="sng" dirty="0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83519" y="1927225"/>
            <a:ext cx="6092429" cy="90805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normAutofit fontScale="92500"/>
          </a:bodyPr>
          <a:lstStyle/>
          <a:p>
            <a:pPr marL="444500" indent="-444500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altLang="en-US" sz="4400" b="1" smtClean="0">
                <a:solidFill>
                  <a:srgbClr val="FF3300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能力三 看清楚藥品標示</a:t>
            </a:r>
          </a:p>
        </p:txBody>
      </p:sp>
      <p:pic>
        <p:nvPicPr>
          <p:cNvPr id="58373" name="Picture 7" descr="微笑,微笑的,微笑的臉,情緒,放大,放大鏡,檢驗,看,看到,眼球,眼睛,笑容,笑臉,符號,臉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54" y="3573463"/>
            <a:ext cx="2088356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 descr="檢視詳細資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2158604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075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09570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72B026C8-1AF9-4BA4-995E-753E216E6142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40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374412"/>
            <a:ext cx="7535466" cy="738664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4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能力三  看清楚藥品標示</a:t>
            </a:r>
            <a:endParaRPr lang="en-US" altLang="zh-TW" sz="42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2574900"/>
            <a:ext cx="6336183" cy="2654300"/>
          </a:xfrm>
        </p:spPr>
        <p:txBody>
          <a:bodyPr>
            <a:noAutofit/>
          </a:bodyPr>
          <a:lstStyle/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姓名</a:t>
            </a:r>
          </a:p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藥品用法</a:t>
            </a:r>
          </a:p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藥品適應症</a:t>
            </a:r>
          </a:p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藥品名稱和外觀</a:t>
            </a:r>
          </a:p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注意事項、副作用或警語</a:t>
            </a:r>
          </a:p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使用天數</a:t>
            </a:r>
          </a:p>
          <a:p>
            <a:pPr marL="812800" indent="-812800" eaLnBrk="1" hangingPunct="1">
              <a:buClr>
                <a:schemeClr val="tx1"/>
              </a:buClr>
              <a:buFontTx/>
              <a:buAutoNum type="ea1ChtPeriod"/>
            </a:pPr>
            <a:r>
              <a:rPr altLang="en-US" sz="32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藥品保存方法與期限</a:t>
            </a: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endParaRPr altLang="en-US" sz="3200" dirty="0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812800" indent="-81280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endParaRPr altLang="en-US" sz="3200" dirty="0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900113" y="1979588"/>
            <a:ext cx="7509272" cy="588962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zh-TW" altLang="en-US" sz="3200" b="1" u="sng">
                <a:ea typeface="標楷體" pitchFamily="65" charset="-120"/>
              </a:rPr>
              <a:t>領安眠藥</a:t>
            </a:r>
            <a:r>
              <a:rPr lang="zh-TW" altLang="en-US" sz="3200" b="1">
                <a:ea typeface="標楷體" pitchFamily="65" charset="-120"/>
              </a:rPr>
              <a:t>時，請看清楚藥袋標示、仿單</a:t>
            </a:r>
            <a:r>
              <a:rPr lang="zh-TW" altLang="en-US" sz="3200" b="1">
                <a:latin typeface="Tahoma" pitchFamily="34" charset="0"/>
                <a:ea typeface="標楷體" pitchFamily="65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855450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57"/>
          <p:cNvSpPr>
            <a:spLocks noChangeArrowheads="1"/>
          </p:cNvSpPr>
          <p:nvPr/>
        </p:nvSpPr>
        <p:spPr bwMode="auto">
          <a:xfrm>
            <a:off x="900112" y="3429000"/>
            <a:ext cx="4463654" cy="1295400"/>
          </a:xfrm>
          <a:prstGeom prst="wedgeRectCallout">
            <a:avLst>
              <a:gd name="adj1" fmla="val -26741"/>
              <a:gd name="adj2" fmla="val 77083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要知道藥品的副作用。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要知道警語及特別注意事項。</a:t>
            </a:r>
          </a:p>
        </p:txBody>
      </p:sp>
      <p:sp>
        <p:nvSpPr>
          <p:cNvPr id="60419" name="投影片編號版面配置區 1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68696FDE-21DC-4033-8697-19E5449AE98D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41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0420" name="投影片編號版面配置區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fld id="{01988708-9CD2-42EC-AAC7-0E54526597A7}" type="slidenum">
              <a:rPr kumimoji="0" lang="en-US" altLang="zh-TW" sz="1400">
                <a:latin typeface="Verdana" pitchFamily="34" charset="0"/>
                <a:ea typeface="標楷體" pitchFamily="65" charset="-120"/>
              </a:rPr>
              <a:pPr algn="ctr" eaLnBrk="1" hangingPunct="1"/>
              <a:t>41</a:t>
            </a:fld>
            <a:endParaRPr kumimoji="0" lang="en-US" altLang="zh-TW" sz="1400">
              <a:latin typeface="Verdana" pitchFamily="34" charset="0"/>
              <a:ea typeface="標楷體" pitchFamily="65" charset="-120"/>
            </a:endParaRPr>
          </a:p>
        </p:txBody>
      </p:sp>
      <p:sp>
        <p:nvSpPr>
          <p:cNvPr id="60421" name="Titre 1"/>
          <p:cNvSpPr>
            <a:spLocks noGrp="1"/>
          </p:cNvSpPr>
          <p:nvPr>
            <p:ph type="title" idx="4294967295"/>
          </p:nvPr>
        </p:nvSpPr>
        <p:spPr>
          <a:xfrm>
            <a:off x="1882379" y="227013"/>
            <a:ext cx="5572125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fr-CA" sz="4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你看得懂藥袋標示嗎?</a:t>
            </a:r>
          </a:p>
        </p:txBody>
      </p:sp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4" y="1125539"/>
            <a:ext cx="81534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4"/>
          <p:cNvSpPr txBox="1">
            <a:spLocks noChangeArrowheads="1"/>
          </p:cNvSpPr>
          <p:nvPr/>
        </p:nvSpPr>
        <p:spPr bwMode="auto">
          <a:xfrm>
            <a:off x="3392091" y="1360489"/>
            <a:ext cx="2473754" cy="75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sz="22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ooxx</a:t>
            </a:r>
            <a:r>
              <a:rPr lang="zh-TW" altLang="en-US" sz="22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附設醫院</a:t>
            </a:r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xx</a:t>
            </a: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市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oo</a:t>
            </a: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區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xx</a:t>
            </a: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街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ggg</a:t>
            </a: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號</a:t>
            </a:r>
          </a:p>
        </p:txBody>
      </p:sp>
      <p:sp>
        <p:nvSpPr>
          <p:cNvPr id="60424" name="Text Box 5"/>
          <p:cNvSpPr txBox="1">
            <a:spLocks noChangeArrowheads="1"/>
          </p:cNvSpPr>
          <p:nvPr/>
        </p:nvSpPr>
        <p:spPr bwMode="auto">
          <a:xfrm>
            <a:off x="1066801" y="2170114"/>
            <a:ext cx="247054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日期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102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年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4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月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10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日</a:t>
            </a:r>
          </a:p>
        </p:txBody>
      </p:sp>
      <p:sp>
        <p:nvSpPr>
          <p:cNvPr id="60425" name="AutoShape 6"/>
          <p:cNvSpPr>
            <a:spLocks noChangeArrowheads="1"/>
          </p:cNvSpPr>
          <p:nvPr/>
        </p:nvSpPr>
        <p:spPr bwMode="auto">
          <a:xfrm>
            <a:off x="990600" y="2514600"/>
            <a:ext cx="7177088" cy="3773488"/>
          </a:xfrm>
          <a:prstGeom prst="roundRect">
            <a:avLst>
              <a:gd name="adj" fmla="val 6912"/>
            </a:avLst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endParaRPr lang="zh-TW" altLang="zh-TW" sz="2400">
              <a:latin typeface="Verdana" pitchFamily="34" charset="0"/>
              <a:ea typeface="華康墨字體(P)" pitchFamily="82" charset="-120"/>
            </a:endParaRPr>
          </a:p>
        </p:txBody>
      </p:sp>
      <p:sp>
        <p:nvSpPr>
          <p:cNvPr id="60426" name="Text Box 7"/>
          <p:cNvSpPr txBox="1">
            <a:spLocks noChangeArrowheads="1"/>
          </p:cNvSpPr>
          <p:nvPr/>
        </p:nvSpPr>
        <p:spPr bwMode="auto">
          <a:xfrm>
            <a:off x="1066800" y="2520951"/>
            <a:ext cx="1970411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病歷號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en-US" altLang="zh-TW" b="1">
                <a:latin typeface="Verdana" pitchFamily="34" charset="0"/>
                <a:ea typeface="標楷體" pitchFamily="65" charset="-120"/>
              </a:rPr>
              <a:t>x9x9</a:t>
            </a:r>
          </a:p>
        </p:txBody>
      </p:sp>
      <p:sp>
        <p:nvSpPr>
          <p:cNvPr id="60427" name="Text Box 8"/>
          <p:cNvSpPr txBox="1">
            <a:spLocks noChangeArrowheads="1"/>
          </p:cNvSpPr>
          <p:nvPr/>
        </p:nvSpPr>
        <p:spPr bwMode="auto">
          <a:xfrm>
            <a:off x="2895600" y="2506663"/>
            <a:ext cx="1566454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姓名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en-US" altLang="zh-TW" b="1">
                <a:latin typeface="Verdana" pitchFamily="34" charset="0"/>
                <a:ea typeface="標楷體" pitchFamily="65" charset="-120"/>
              </a:rPr>
              <a:t>xxx</a:t>
            </a:r>
          </a:p>
        </p:txBody>
      </p:sp>
      <p:sp>
        <p:nvSpPr>
          <p:cNvPr id="60428" name="Text Box 9"/>
          <p:cNvSpPr txBox="1">
            <a:spLocks noChangeArrowheads="1"/>
          </p:cNvSpPr>
          <p:nvPr/>
        </p:nvSpPr>
        <p:spPr bwMode="auto">
          <a:xfrm>
            <a:off x="4495801" y="2514601"/>
            <a:ext cx="133562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性別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男</a:t>
            </a:r>
          </a:p>
        </p:txBody>
      </p:sp>
      <p:sp>
        <p:nvSpPr>
          <p:cNvPr id="60429" name="Text Box 10"/>
          <p:cNvSpPr txBox="1">
            <a:spLocks noChangeArrowheads="1"/>
          </p:cNvSpPr>
          <p:nvPr/>
        </p:nvSpPr>
        <p:spPr bwMode="auto">
          <a:xfrm>
            <a:off x="5867400" y="2506663"/>
            <a:ext cx="148951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年齡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en-US" altLang="zh-TW" b="1">
                <a:latin typeface="Verdana" pitchFamily="34" charset="0"/>
                <a:ea typeface="標楷體" pitchFamily="65" charset="-120"/>
              </a:rPr>
              <a:t>x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歲</a:t>
            </a:r>
          </a:p>
        </p:txBody>
      </p:sp>
      <p:sp>
        <p:nvSpPr>
          <p:cNvPr id="60430" name="Text Box 11"/>
          <p:cNvSpPr txBox="1">
            <a:spLocks noChangeArrowheads="1"/>
          </p:cNvSpPr>
          <p:nvPr/>
        </p:nvSpPr>
        <p:spPr bwMode="auto">
          <a:xfrm>
            <a:off x="6019801" y="2125663"/>
            <a:ext cx="1826141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領藥號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en-US" altLang="zh-TW" b="1">
                <a:latin typeface="Verdana" pitchFamily="34" charset="0"/>
                <a:ea typeface="標楷體" pitchFamily="65" charset="-120"/>
              </a:rPr>
              <a:t>520</a:t>
            </a:r>
          </a:p>
        </p:txBody>
      </p:sp>
      <p:sp>
        <p:nvSpPr>
          <p:cNvPr id="60431" name="Line 12"/>
          <p:cNvSpPr>
            <a:spLocks noChangeShapeType="1"/>
          </p:cNvSpPr>
          <p:nvPr/>
        </p:nvSpPr>
        <p:spPr bwMode="auto">
          <a:xfrm>
            <a:off x="957262" y="2894013"/>
            <a:ext cx="7177088" cy="0"/>
          </a:xfrm>
          <a:prstGeom prst="line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60432" name="Text Box 13"/>
          <p:cNvSpPr txBox="1">
            <a:spLocks noChangeArrowheads="1"/>
          </p:cNvSpPr>
          <p:nvPr/>
        </p:nvSpPr>
        <p:spPr bwMode="auto">
          <a:xfrm>
            <a:off x="957262" y="2894014"/>
            <a:ext cx="3015854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用法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/</a:t>
            </a: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用量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        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口服 睡前 每次一粒</a:t>
            </a:r>
          </a:p>
        </p:txBody>
      </p:sp>
      <p:sp>
        <p:nvSpPr>
          <p:cNvPr id="60433" name="Text Box 14"/>
          <p:cNvSpPr txBox="1">
            <a:spLocks noChangeArrowheads="1"/>
          </p:cNvSpPr>
          <p:nvPr/>
        </p:nvSpPr>
        <p:spPr bwMode="auto">
          <a:xfrm>
            <a:off x="5867401" y="2895600"/>
            <a:ext cx="1566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給藥天數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        </a:t>
            </a:r>
            <a:r>
              <a:rPr lang="en-US" altLang="zh-TW" b="1">
                <a:latin typeface="Verdana" pitchFamily="34" charset="0"/>
                <a:ea typeface="標楷體" pitchFamily="65" charset="-120"/>
              </a:rPr>
              <a:t>7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天</a:t>
            </a:r>
          </a:p>
        </p:txBody>
      </p:sp>
      <p:sp>
        <p:nvSpPr>
          <p:cNvPr id="60434" name="Line 15"/>
          <p:cNvSpPr>
            <a:spLocks noChangeShapeType="1"/>
          </p:cNvSpPr>
          <p:nvPr/>
        </p:nvSpPr>
        <p:spPr bwMode="auto">
          <a:xfrm>
            <a:off x="990600" y="3505200"/>
            <a:ext cx="7177088" cy="0"/>
          </a:xfrm>
          <a:prstGeom prst="line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60435" name="Text Box 16"/>
          <p:cNvSpPr txBox="1">
            <a:spLocks noChangeArrowheads="1"/>
          </p:cNvSpPr>
          <p:nvPr/>
        </p:nvSpPr>
        <p:spPr bwMode="auto">
          <a:xfrm>
            <a:off x="990600" y="3505200"/>
            <a:ext cx="290155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ea typeface="標楷體" pitchFamily="65" charset="-120"/>
              </a:rPr>
              <a:t>藥  名</a:t>
            </a:r>
            <a:r>
              <a:rPr lang="en-US" altLang="zh-TW" b="1">
                <a:solidFill>
                  <a:srgbClr val="669900"/>
                </a:solidFill>
                <a:ea typeface="標楷體" pitchFamily="65" charset="-120"/>
              </a:rPr>
              <a:t>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TW" b="1">
                <a:solidFill>
                  <a:srgbClr val="669900"/>
                </a:solidFill>
                <a:ea typeface="標楷體" pitchFamily="65" charset="-120"/>
              </a:rPr>
              <a:t>       </a:t>
            </a:r>
            <a:r>
              <a:rPr lang="en-US" altLang="zh-TW" b="1">
                <a:ea typeface="華康流隸體" pitchFamily="49" charset="-120"/>
              </a:rPr>
              <a:t>ZOLPIDEM 10MG </a:t>
            </a:r>
            <a:r>
              <a:rPr lang="en-US" altLang="zh-TW" b="1">
                <a:ea typeface="標楷體" pitchFamily="65" charset="-120"/>
              </a:rPr>
              <a:t>tab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69900"/>
              </a:buClr>
              <a:buFont typeface="Wingdings" pitchFamily="2" charset="2"/>
              <a:buNone/>
            </a:pPr>
            <a:r>
              <a:rPr lang="en-US" altLang="zh-TW" b="1">
                <a:ea typeface="標楷體" pitchFamily="65" charset="-120"/>
              </a:rPr>
              <a:t>       </a:t>
            </a:r>
            <a:r>
              <a:rPr lang="zh-TW" altLang="en-US" b="1">
                <a:ea typeface="標楷體" pitchFamily="65" charset="-120"/>
              </a:rPr>
              <a:t>使蒂諾斯</a:t>
            </a:r>
          </a:p>
        </p:txBody>
      </p:sp>
      <p:sp>
        <p:nvSpPr>
          <p:cNvPr id="60436" name="Text Box 17"/>
          <p:cNvSpPr txBox="1">
            <a:spLocks noChangeArrowheads="1"/>
          </p:cNvSpPr>
          <p:nvPr/>
        </p:nvSpPr>
        <p:spPr bwMode="auto">
          <a:xfrm>
            <a:off x="4953001" y="3505200"/>
            <a:ext cx="133707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用途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      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安眠藥</a:t>
            </a:r>
          </a:p>
        </p:txBody>
      </p:sp>
      <p:sp>
        <p:nvSpPr>
          <p:cNvPr id="60437" name="Text Box 18"/>
          <p:cNvSpPr txBox="1">
            <a:spLocks noChangeArrowheads="1"/>
          </p:cNvSpPr>
          <p:nvPr/>
        </p:nvSpPr>
        <p:spPr bwMode="auto">
          <a:xfrm>
            <a:off x="990600" y="4343401"/>
            <a:ext cx="343733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藥物外觀描述</a:t>
            </a:r>
            <a:r>
              <a:rPr lang="en-US" altLang="zh-TW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u"/>
            </a:pPr>
            <a:r>
              <a:rPr lang="en-US" altLang="zh-TW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白色長橢圓形錠</a:t>
            </a:r>
          </a:p>
        </p:txBody>
      </p:sp>
      <p:sp>
        <p:nvSpPr>
          <p:cNvPr id="60438" name="Text Box 19"/>
          <p:cNvSpPr txBox="1">
            <a:spLocks noChangeArrowheads="1"/>
          </p:cNvSpPr>
          <p:nvPr/>
        </p:nvSpPr>
        <p:spPr bwMode="auto">
          <a:xfrm>
            <a:off x="990600" y="4953000"/>
            <a:ext cx="718185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特殊注意事項</a:t>
            </a:r>
            <a:r>
              <a:rPr lang="en-US" altLang="zh-TW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︰(</a:t>
            </a:r>
            <a:r>
              <a:rPr lang="zh-TW" altLang="en-US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副作用</a:t>
            </a:r>
            <a:r>
              <a:rPr lang="en-US" altLang="zh-TW" b="1">
                <a:solidFill>
                  <a:srgbClr val="6699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669900"/>
              </a:buClr>
              <a:buFont typeface="Wingdings" pitchFamily="2" charset="2"/>
              <a:buNone/>
            </a:pP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請勿飲酒，服用期間可能會嗜睡，請預防跌倒。駕車或操作機械請小心。可能發生過敏及夢遊行為</a:t>
            </a:r>
            <a:r>
              <a:rPr lang="en-US" altLang="zh-TW" sz="16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例如開車、打電話及準備或食用食物等</a:t>
            </a:r>
            <a:r>
              <a:rPr lang="en-US" altLang="zh-TW" sz="1600" b="1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請小心。</a:t>
            </a:r>
          </a:p>
        </p:txBody>
      </p:sp>
      <p:sp>
        <p:nvSpPr>
          <p:cNvPr id="60439" name="Text Box 20"/>
          <p:cNvSpPr txBox="1">
            <a:spLocks noChangeArrowheads="1"/>
          </p:cNvSpPr>
          <p:nvPr/>
        </p:nvSpPr>
        <p:spPr bwMode="auto">
          <a:xfrm>
            <a:off x="4932760" y="4292600"/>
            <a:ext cx="30956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u"/>
            </a:pPr>
            <a:r>
              <a:rPr lang="zh-TW" altLang="en-US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效期與貯存條件</a:t>
            </a: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 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領藥後六個月</a:t>
            </a:r>
            <a:r>
              <a:rPr lang="en-US" altLang="zh-TW" b="1">
                <a:latin typeface="Verdana" pitchFamily="34" charset="0"/>
                <a:ea typeface="標楷體" pitchFamily="65" charset="-120"/>
              </a:rPr>
              <a:t>/</a:t>
            </a:r>
            <a:r>
              <a:rPr lang="zh-TW" altLang="en-US" b="1">
                <a:latin typeface="Verdana" pitchFamily="34" charset="0"/>
                <a:ea typeface="標楷體" pitchFamily="65" charset="-120"/>
              </a:rPr>
              <a:t>常溫貯存</a:t>
            </a:r>
          </a:p>
        </p:txBody>
      </p:sp>
      <p:sp>
        <p:nvSpPr>
          <p:cNvPr id="60440" name="Line 21"/>
          <p:cNvSpPr>
            <a:spLocks noChangeShapeType="1"/>
          </p:cNvSpPr>
          <p:nvPr/>
        </p:nvSpPr>
        <p:spPr bwMode="auto">
          <a:xfrm>
            <a:off x="957262" y="5937250"/>
            <a:ext cx="7177088" cy="7938"/>
          </a:xfrm>
          <a:prstGeom prst="line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60441" name="Text Box 22"/>
          <p:cNvSpPr txBox="1">
            <a:spLocks noChangeArrowheads="1"/>
          </p:cNvSpPr>
          <p:nvPr/>
        </p:nvSpPr>
        <p:spPr bwMode="auto">
          <a:xfrm>
            <a:off x="1042988" y="5937250"/>
            <a:ext cx="235624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處方醫師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王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OO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醫師</a:t>
            </a:r>
          </a:p>
        </p:txBody>
      </p:sp>
      <p:sp>
        <p:nvSpPr>
          <p:cNvPr id="60442" name="Text Box 23"/>
          <p:cNvSpPr txBox="1">
            <a:spLocks noChangeArrowheads="1"/>
          </p:cNvSpPr>
          <p:nvPr/>
        </p:nvSpPr>
        <p:spPr bwMode="auto">
          <a:xfrm>
            <a:off x="3600451" y="5934075"/>
            <a:ext cx="235624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調劑藥師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黃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OO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藥師</a:t>
            </a:r>
          </a:p>
        </p:txBody>
      </p:sp>
      <p:sp>
        <p:nvSpPr>
          <p:cNvPr id="60443" name="Text Box 24"/>
          <p:cNvSpPr txBox="1">
            <a:spLocks noChangeArrowheads="1"/>
          </p:cNvSpPr>
          <p:nvPr/>
        </p:nvSpPr>
        <p:spPr bwMode="auto">
          <a:xfrm>
            <a:off x="5809060" y="5924550"/>
            <a:ext cx="2355056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覆核藥師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︰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陳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OO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藥師</a:t>
            </a:r>
          </a:p>
        </p:txBody>
      </p:sp>
      <p:sp>
        <p:nvSpPr>
          <p:cNvPr id="60444" name="Text Box 25"/>
          <p:cNvSpPr txBox="1">
            <a:spLocks noChangeArrowheads="1"/>
          </p:cNvSpPr>
          <p:nvPr/>
        </p:nvSpPr>
        <p:spPr bwMode="auto">
          <a:xfrm>
            <a:off x="685800" y="6324600"/>
            <a:ext cx="79248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請核對藥袋姓名，當面點清藥品數量及種類     藥物諮詢專線</a:t>
            </a:r>
            <a:r>
              <a:rPr lang="en-US" altLang="zh-TW" sz="1600" b="1">
                <a:solidFill>
                  <a:srgbClr val="669900"/>
                </a:solidFill>
                <a:latin typeface="Verdana" pitchFamily="34" charset="0"/>
                <a:ea typeface="標楷體" pitchFamily="65" charset="-120"/>
              </a:rPr>
              <a:t>: 23456789</a:t>
            </a:r>
          </a:p>
        </p:txBody>
      </p:sp>
      <p:grpSp>
        <p:nvGrpSpPr>
          <p:cNvPr id="60445" name="Group 26"/>
          <p:cNvGrpSpPr>
            <a:grpSpLocks/>
          </p:cNvGrpSpPr>
          <p:nvPr/>
        </p:nvGrpSpPr>
        <p:grpSpPr bwMode="auto">
          <a:xfrm>
            <a:off x="533400" y="1447800"/>
            <a:ext cx="228600" cy="5181600"/>
            <a:chOff x="5280" y="912"/>
            <a:chExt cx="144" cy="3264"/>
          </a:xfrm>
        </p:grpSpPr>
        <p:sp>
          <p:nvSpPr>
            <p:cNvPr id="60466" name="Oval 27"/>
            <p:cNvSpPr>
              <a:spLocks noChangeArrowheads="1"/>
            </p:cNvSpPr>
            <p:nvPr/>
          </p:nvSpPr>
          <p:spPr bwMode="auto">
            <a:xfrm>
              <a:off x="5280" y="3504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7" name="Oval 28"/>
            <p:cNvSpPr>
              <a:spLocks noChangeArrowheads="1"/>
            </p:cNvSpPr>
            <p:nvPr/>
          </p:nvSpPr>
          <p:spPr bwMode="auto">
            <a:xfrm>
              <a:off x="5280" y="3216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8" name="Oval 29"/>
            <p:cNvSpPr>
              <a:spLocks noChangeArrowheads="1"/>
            </p:cNvSpPr>
            <p:nvPr/>
          </p:nvSpPr>
          <p:spPr bwMode="auto">
            <a:xfrm>
              <a:off x="5280" y="2928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9" name="Oval 30"/>
            <p:cNvSpPr>
              <a:spLocks noChangeArrowheads="1"/>
            </p:cNvSpPr>
            <p:nvPr/>
          </p:nvSpPr>
          <p:spPr bwMode="auto">
            <a:xfrm>
              <a:off x="5280" y="2640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0" name="Oval 31"/>
            <p:cNvSpPr>
              <a:spLocks noChangeArrowheads="1"/>
            </p:cNvSpPr>
            <p:nvPr/>
          </p:nvSpPr>
          <p:spPr bwMode="auto">
            <a:xfrm>
              <a:off x="5280" y="235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1" name="Oval 32"/>
            <p:cNvSpPr>
              <a:spLocks noChangeArrowheads="1"/>
            </p:cNvSpPr>
            <p:nvPr/>
          </p:nvSpPr>
          <p:spPr bwMode="auto">
            <a:xfrm>
              <a:off x="5280" y="2064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2" name="Oval 33"/>
            <p:cNvSpPr>
              <a:spLocks noChangeArrowheads="1"/>
            </p:cNvSpPr>
            <p:nvPr/>
          </p:nvSpPr>
          <p:spPr bwMode="auto">
            <a:xfrm>
              <a:off x="5280" y="1776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3" name="Oval 34"/>
            <p:cNvSpPr>
              <a:spLocks noChangeArrowheads="1"/>
            </p:cNvSpPr>
            <p:nvPr/>
          </p:nvSpPr>
          <p:spPr bwMode="auto">
            <a:xfrm>
              <a:off x="5280" y="1488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4" name="Oval 35"/>
            <p:cNvSpPr>
              <a:spLocks noChangeArrowheads="1"/>
            </p:cNvSpPr>
            <p:nvPr/>
          </p:nvSpPr>
          <p:spPr bwMode="auto">
            <a:xfrm>
              <a:off x="5280" y="1200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5" name="Oval 36"/>
            <p:cNvSpPr>
              <a:spLocks noChangeArrowheads="1"/>
            </p:cNvSpPr>
            <p:nvPr/>
          </p:nvSpPr>
          <p:spPr bwMode="auto">
            <a:xfrm>
              <a:off x="5280" y="91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6" name="Oval 37"/>
            <p:cNvSpPr>
              <a:spLocks noChangeArrowheads="1"/>
            </p:cNvSpPr>
            <p:nvPr/>
          </p:nvSpPr>
          <p:spPr bwMode="auto">
            <a:xfrm>
              <a:off x="5280" y="379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77" name="Oval 38"/>
            <p:cNvSpPr>
              <a:spLocks noChangeArrowheads="1"/>
            </p:cNvSpPr>
            <p:nvPr/>
          </p:nvSpPr>
          <p:spPr bwMode="auto">
            <a:xfrm>
              <a:off x="5280" y="403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</p:grpSp>
      <p:grpSp>
        <p:nvGrpSpPr>
          <p:cNvPr id="60446" name="Group 39"/>
          <p:cNvGrpSpPr>
            <a:grpSpLocks/>
          </p:cNvGrpSpPr>
          <p:nvPr/>
        </p:nvGrpSpPr>
        <p:grpSpPr bwMode="auto">
          <a:xfrm>
            <a:off x="8382000" y="1447800"/>
            <a:ext cx="228600" cy="5181600"/>
            <a:chOff x="5280" y="912"/>
            <a:chExt cx="144" cy="3264"/>
          </a:xfrm>
        </p:grpSpPr>
        <p:sp>
          <p:nvSpPr>
            <p:cNvPr id="60454" name="Oval 40"/>
            <p:cNvSpPr>
              <a:spLocks noChangeArrowheads="1"/>
            </p:cNvSpPr>
            <p:nvPr/>
          </p:nvSpPr>
          <p:spPr bwMode="auto">
            <a:xfrm>
              <a:off x="5280" y="3504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55" name="Oval 41"/>
            <p:cNvSpPr>
              <a:spLocks noChangeArrowheads="1"/>
            </p:cNvSpPr>
            <p:nvPr/>
          </p:nvSpPr>
          <p:spPr bwMode="auto">
            <a:xfrm>
              <a:off x="5280" y="3216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56" name="Oval 42"/>
            <p:cNvSpPr>
              <a:spLocks noChangeArrowheads="1"/>
            </p:cNvSpPr>
            <p:nvPr/>
          </p:nvSpPr>
          <p:spPr bwMode="auto">
            <a:xfrm>
              <a:off x="5280" y="2928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57" name="Oval 43"/>
            <p:cNvSpPr>
              <a:spLocks noChangeArrowheads="1"/>
            </p:cNvSpPr>
            <p:nvPr/>
          </p:nvSpPr>
          <p:spPr bwMode="auto">
            <a:xfrm>
              <a:off x="5280" y="2640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58" name="Oval 44"/>
            <p:cNvSpPr>
              <a:spLocks noChangeArrowheads="1"/>
            </p:cNvSpPr>
            <p:nvPr/>
          </p:nvSpPr>
          <p:spPr bwMode="auto">
            <a:xfrm>
              <a:off x="5280" y="235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59" name="Oval 45"/>
            <p:cNvSpPr>
              <a:spLocks noChangeArrowheads="1"/>
            </p:cNvSpPr>
            <p:nvPr/>
          </p:nvSpPr>
          <p:spPr bwMode="auto">
            <a:xfrm>
              <a:off x="5280" y="2064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0" name="Oval 46"/>
            <p:cNvSpPr>
              <a:spLocks noChangeArrowheads="1"/>
            </p:cNvSpPr>
            <p:nvPr/>
          </p:nvSpPr>
          <p:spPr bwMode="auto">
            <a:xfrm>
              <a:off x="5280" y="1776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1" name="Oval 47"/>
            <p:cNvSpPr>
              <a:spLocks noChangeArrowheads="1"/>
            </p:cNvSpPr>
            <p:nvPr/>
          </p:nvSpPr>
          <p:spPr bwMode="auto">
            <a:xfrm>
              <a:off x="5280" y="1488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2" name="Oval 48"/>
            <p:cNvSpPr>
              <a:spLocks noChangeArrowheads="1"/>
            </p:cNvSpPr>
            <p:nvPr/>
          </p:nvSpPr>
          <p:spPr bwMode="auto">
            <a:xfrm>
              <a:off x="5280" y="1200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3" name="Oval 49"/>
            <p:cNvSpPr>
              <a:spLocks noChangeArrowheads="1"/>
            </p:cNvSpPr>
            <p:nvPr/>
          </p:nvSpPr>
          <p:spPr bwMode="auto">
            <a:xfrm>
              <a:off x="5280" y="91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4" name="Oval 50"/>
            <p:cNvSpPr>
              <a:spLocks noChangeArrowheads="1"/>
            </p:cNvSpPr>
            <p:nvPr/>
          </p:nvSpPr>
          <p:spPr bwMode="auto">
            <a:xfrm>
              <a:off x="5280" y="379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  <p:sp>
          <p:nvSpPr>
            <p:cNvPr id="60465" name="Oval 51"/>
            <p:cNvSpPr>
              <a:spLocks noChangeArrowheads="1"/>
            </p:cNvSpPr>
            <p:nvPr/>
          </p:nvSpPr>
          <p:spPr bwMode="auto">
            <a:xfrm>
              <a:off x="5280" y="4032"/>
              <a:ext cx="144" cy="144"/>
            </a:xfrm>
            <a:prstGeom prst="ellipse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Char char="u"/>
              </a:pPr>
              <a:endParaRPr lang="zh-TW" altLang="zh-TW" sz="2400">
                <a:latin typeface="Verdana" pitchFamily="34" charset="0"/>
                <a:ea typeface="華康墨字體(P)" pitchFamily="82" charset="-120"/>
              </a:endParaRPr>
            </a:p>
          </p:txBody>
        </p:sp>
      </p:grpSp>
      <p:sp>
        <p:nvSpPr>
          <p:cNvPr id="2351156" name="AutoShape 52"/>
          <p:cNvSpPr>
            <a:spLocks noChangeArrowheads="1"/>
          </p:cNvSpPr>
          <p:nvPr/>
        </p:nvSpPr>
        <p:spPr bwMode="auto">
          <a:xfrm>
            <a:off x="2051448" y="620713"/>
            <a:ext cx="4536281" cy="1511300"/>
          </a:xfrm>
          <a:prstGeom prst="wedgeRectCallout">
            <a:avLst>
              <a:gd name="adj1" fmla="val -25088"/>
              <a:gd name="adj2" fmla="val 90125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2400" dirty="0">
                <a:latin typeface="Verdana" pitchFamily="34" charset="0"/>
                <a:ea typeface="標楷體" pitchFamily="65" charset="-120"/>
              </a:rPr>
              <a:t>領到藥品時，核對藥袋的姓名是否正確。避免拿到別人的藥品，保障自己及他人的用藥安全。</a:t>
            </a:r>
          </a:p>
        </p:txBody>
      </p:sp>
      <p:sp>
        <p:nvSpPr>
          <p:cNvPr id="2351158" name="AutoShape 54"/>
          <p:cNvSpPr>
            <a:spLocks noChangeArrowheads="1"/>
          </p:cNvSpPr>
          <p:nvPr/>
        </p:nvSpPr>
        <p:spPr bwMode="auto">
          <a:xfrm>
            <a:off x="3995738" y="1628775"/>
            <a:ext cx="3457575" cy="1366838"/>
          </a:xfrm>
          <a:prstGeom prst="wedgeRectCallout">
            <a:avLst>
              <a:gd name="adj1" fmla="val -16389"/>
              <a:gd name="adj2" fmla="val 94833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u"/>
            </a:pPr>
            <a:r>
              <a:rPr lang="zh-TW" altLang="en-US" sz="2400">
                <a:latin typeface="Verdana" pitchFamily="34" charset="0"/>
                <a:ea typeface="標楷體" pitchFamily="65" charset="-120"/>
              </a:rPr>
              <a:t>藥袋上標示的用途是否治療您本次看的病。</a:t>
            </a:r>
            <a:endParaRPr lang="zh-TW" altLang="en-US" sz="2000">
              <a:latin typeface="Verdana" pitchFamily="34" charset="0"/>
              <a:ea typeface="標楷體" pitchFamily="65" charset="-120"/>
            </a:endParaRPr>
          </a:p>
        </p:txBody>
      </p:sp>
      <p:sp>
        <p:nvSpPr>
          <p:cNvPr id="2351160" name="AutoShape 56"/>
          <p:cNvSpPr>
            <a:spLocks noChangeArrowheads="1"/>
          </p:cNvSpPr>
          <p:nvPr/>
        </p:nvSpPr>
        <p:spPr bwMode="auto">
          <a:xfrm>
            <a:off x="5686425" y="1268414"/>
            <a:ext cx="3457575" cy="1366837"/>
          </a:xfrm>
          <a:prstGeom prst="wedgeRectCallout">
            <a:avLst>
              <a:gd name="adj1" fmla="val -32324"/>
              <a:gd name="adj2" fmla="val 89722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u"/>
            </a:pPr>
            <a:r>
              <a:rPr lang="zh-TW" altLang="en-US" sz="2400">
                <a:latin typeface="Verdana" pitchFamily="34" charset="0"/>
                <a:ea typeface="標楷體" pitchFamily="65" charset="-120"/>
              </a:rPr>
              <a:t>知道藥品的療程要吃多久，並核對應領到藥品的總數量。</a:t>
            </a:r>
          </a:p>
        </p:txBody>
      </p:sp>
      <p:sp>
        <p:nvSpPr>
          <p:cNvPr id="2351157" name="AutoShape 53"/>
          <p:cNvSpPr>
            <a:spLocks noChangeArrowheads="1"/>
          </p:cNvSpPr>
          <p:nvPr/>
        </p:nvSpPr>
        <p:spPr bwMode="auto">
          <a:xfrm>
            <a:off x="1" y="1268414"/>
            <a:ext cx="4537472" cy="1366837"/>
          </a:xfrm>
          <a:prstGeom prst="wedgeRectCallout">
            <a:avLst>
              <a:gd name="adj1" fmla="val -16236"/>
              <a:gd name="adj2" fmla="val 83102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u"/>
            </a:pPr>
            <a:r>
              <a:rPr lang="zh-TW" altLang="en-US" sz="2000">
                <a:latin typeface="Verdana" pitchFamily="34" charset="0"/>
                <a:ea typeface="標楷體" pitchFamily="65" charset="-120"/>
              </a:rPr>
              <a:t>服藥前先確認用藥途徑、方法、用藥時間及每次劑量。才能在正確時間點使用正確劑量，使藥品發揮最佳療效。</a:t>
            </a:r>
          </a:p>
        </p:txBody>
      </p:sp>
      <p:sp>
        <p:nvSpPr>
          <p:cNvPr id="2351159" name="AutoShape 55"/>
          <p:cNvSpPr>
            <a:spLocks noChangeArrowheads="1"/>
          </p:cNvSpPr>
          <p:nvPr/>
        </p:nvSpPr>
        <p:spPr bwMode="auto">
          <a:xfrm>
            <a:off x="467916" y="2060575"/>
            <a:ext cx="3457575" cy="1366838"/>
          </a:xfrm>
          <a:prstGeom prst="wedgeRectCallout">
            <a:avLst>
              <a:gd name="adj1" fmla="val -18870"/>
              <a:gd name="adj2" fmla="val 73463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u"/>
            </a:pPr>
            <a:r>
              <a:rPr lang="zh-TW" altLang="en-US" sz="2400">
                <a:latin typeface="Verdana" pitchFamily="34" charset="0"/>
                <a:ea typeface="標楷體" pitchFamily="65" charset="-120"/>
              </a:rPr>
              <a:t>核對藥品實物及藥袋上藥名是否正確。</a:t>
            </a:r>
          </a:p>
        </p:txBody>
      </p:sp>
      <p:sp>
        <p:nvSpPr>
          <p:cNvPr id="2" name="AutoShape 57"/>
          <p:cNvSpPr>
            <a:spLocks noChangeArrowheads="1"/>
          </p:cNvSpPr>
          <p:nvPr/>
        </p:nvSpPr>
        <p:spPr bwMode="auto">
          <a:xfrm>
            <a:off x="4680348" y="5084764"/>
            <a:ext cx="4463653" cy="935037"/>
          </a:xfrm>
          <a:prstGeom prst="wedgeRectCallout">
            <a:avLst>
              <a:gd name="adj1" fmla="val -23079"/>
              <a:gd name="adj2" fmla="val 77676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有任何用藥問題，請撥打藥物諮詢專線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AutoShape 57"/>
          <p:cNvSpPr>
            <a:spLocks noChangeArrowheads="1"/>
          </p:cNvSpPr>
          <p:nvPr/>
        </p:nvSpPr>
        <p:spPr bwMode="auto">
          <a:xfrm>
            <a:off x="1115616" y="3644900"/>
            <a:ext cx="4464844" cy="1295400"/>
          </a:xfrm>
          <a:prstGeom prst="wedgeRectCallout">
            <a:avLst>
              <a:gd name="adj1" fmla="val -26741"/>
              <a:gd name="adj2" fmla="val 77083"/>
            </a:avLst>
          </a:prstGeom>
          <a:solidFill>
            <a:srgbClr val="FEF6BA"/>
          </a:solidFill>
          <a:ln w="9525" cap="rnd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要知道藥品的副作用。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要知道警語及特別注意事項。</a:t>
            </a:r>
          </a:p>
        </p:txBody>
      </p:sp>
    </p:spTree>
    <p:extLst>
      <p:ext uri="{BB962C8B-B14F-4D97-AF65-F5344CB8AC3E}">
        <p14:creationId xmlns:p14="http://schemas.microsoft.com/office/powerpoint/2010/main" val="1200724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351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5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351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351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5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5" dur="500"/>
                                        <p:tgtEl>
                                          <p:spTgt spid="235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35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2351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1156" grpId="0" animBg="1"/>
      <p:bldP spid="2351156" grpId="1" animBg="1"/>
      <p:bldP spid="2351158" grpId="0" animBg="1"/>
      <p:bldP spid="2351158" grpId="1" animBg="1"/>
      <p:bldP spid="2351160" grpId="0" animBg="1"/>
      <p:bldP spid="2351160" grpId="1" animBg="1"/>
      <p:bldP spid="2351157" grpId="0" animBg="1"/>
      <p:bldP spid="2351157" grpId="1" animBg="1"/>
      <p:bldP spid="2351159" grpId="0" animBg="1"/>
      <p:bldP spid="2351159" grpId="1" animBg="1"/>
      <p:bldP spid="2" grpId="0" animBg="1"/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6" y="1628800"/>
            <a:ext cx="6765131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投影片編號版面配置區 2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545214C1-3451-4387-9C3F-E1801FD2C34D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42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0792" y="476250"/>
            <a:ext cx="7536656" cy="838200"/>
          </a:xfrm>
        </p:spPr>
        <p:txBody>
          <a:bodyPr anchor="ctr"/>
          <a:lstStyle/>
          <a:p>
            <a:pPr algn="ctr" eaLnBrk="1" hangingPunct="1"/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領管制藥時請出示健保卡</a:t>
            </a:r>
            <a:r>
              <a:rPr lang="en-US" altLang="zh-TW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&amp;</a:t>
            </a:r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簽名</a:t>
            </a:r>
          </a:p>
        </p:txBody>
      </p:sp>
      <p:sp>
        <p:nvSpPr>
          <p:cNvPr id="1851404" name="AutoShape 12"/>
          <p:cNvSpPr>
            <a:spLocks noChangeArrowheads="1"/>
          </p:cNvSpPr>
          <p:nvPr/>
        </p:nvSpPr>
        <p:spPr bwMode="auto">
          <a:xfrm>
            <a:off x="2539604" y="3286150"/>
            <a:ext cx="2231231" cy="576262"/>
          </a:xfrm>
          <a:prstGeom prst="wedgeRoundRectCallout">
            <a:avLst>
              <a:gd name="adj1" fmla="val -35704"/>
              <a:gd name="adj2" fmla="val 92426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2000" b="1">
                <a:solidFill>
                  <a:srgbClr val="0000FF"/>
                </a:solidFill>
                <a:ea typeface="標楷體" pitchFamily="65" charset="-120"/>
              </a:rPr>
              <a:t>領受人簽名</a:t>
            </a:r>
          </a:p>
        </p:txBody>
      </p:sp>
      <p:sp>
        <p:nvSpPr>
          <p:cNvPr id="1851405" name="Oval 13"/>
          <p:cNvSpPr>
            <a:spLocks noChangeArrowheads="1"/>
          </p:cNvSpPr>
          <p:nvPr/>
        </p:nvSpPr>
        <p:spPr bwMode="auto">
          <a:xfrm>
            <a:off x="4073128" y="4268812"/>
            <a:ext cx="2376488" cy="50323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zh-TW" altLang="en-US" sz="800">
              <a:ea typeface="華康流隸體" pitchFamily="49" charset="-12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268391" y="2967062"/>
            <a:ext cx="6477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100">
                <a:ea typeface="華康流隸體" pitchFamily="49" charset="-120"/>
              </a:rPr>
              <a:t>精神科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691879" y="5099075"/>
            <a:ext cx="1421606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100">
                <a:ea typeface="華康流隸體" pitchFamily="49" charset="-120"/>
              </a:rPr>
              <a:t> xx</a:t>
            </a:r>
            <a:r>
              <a:rPr lang="zh-TW" altLang="en-US" sz="1100">
                <a:ea typeface="華康流隸體" pitchFamily="49" charset="-120"/>
              </a:rPr>
              <a:t>街</a:t>
            </a:r>
            <a:r>
              <a:rPr lang="en-US" altLang="zh-TW" sz="1100">
                <a:ea typeface="華康流隸體" pitchFamily="49" charset="-120"/>
              </a:rPr>
              <a:t>xx</a:t>
            </a:r>
            <a:r>
              <a:rPr lang="zh-TW" altLang="en-US" sz="1100">
                <a:ea typeface="華康流隸體" pitchFamily="49" charset="-120"/>
              </a:rPr>
              <a:t>號</a:t>
            </a:r>
          </a:p>
        </p:txBody>
      </p:sp>
    </p:spTree>
    <p:extLst>
      <p:ext uri="{BB962C8B-B14F-4D97-AF65-F5344CB8AC3E}">
        <p14:creationId xmlns:p14="http://schemas.microsoft.com/office/powerpoint/2010/main" val="2333021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404" grpId="0" animBg="1"/>
      <p:bldP spid="185140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1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0BE2823C-31FE-43DA-81EF-CFA94C6FACD6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43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549276"/>
            <a:ext cx="7315200" cy="7207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 sz="40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正確使用鎮靜安眠藥五大核心能力</a:t>
            </a:r>
            <a:endParaRPr altLang="en-US" sz="4000" b="1" u="sng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772816"/>
            <a:ext cx="6923336" cy="90805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444500" indent="-444500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altLang="en-US" sz="4000" b="1" dirty="0" smtClean="0">
                <a:solidFill>
                  <a:srgbClr val="FF3300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能力四 清楚用藥方法、時間</a:t>
            </a:r>
            <a:r>
              <a:rPr altLang="en-US" sz="40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 </a:t>
            </a:r>
          </a:p>
        </p:txBody>
      </p:sp>
      <p:pic>
        <p:nvPicPr>
          <p:cNvPr id="62469" name="Picture 9" descr="檢視詳細資料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33" y="2721586"/>
            <a:ext cx="3371241" cy="337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1" descr="檢視詳細資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80" y="3356992"/>
            <a:ext cx="2405633" cy="240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981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A2DFE67A-A31A-4F59-8101-A58C00EF8B10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44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2" y="392114"/>
            <a:ext cx="7535466" cy="701675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4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能力四  清楚用藥方法、時間 </a:t>
            </a:r>
            <a:endParaRPr lang="en-US" altLang="zh-TW" sz="40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21582" y="2520156"/>
            <a:ext cx="3489722" cy="3213100"/>
          </a:xfrm>
        </p:spPr>
        <p:txBody>
          <a:bodyPr/>
          <a:lstStyle/>
          <a:p>
            <a:pPr marL="361950" indent="-361950" eaLnBrk="1" hangingPunct="1">
              <a:lnSpc>
                <a:spcPct val="80000"/>
              </a:lnSpc>
              <a:buClr>
                <a:schemeClr val="tx1"/>
              </a:buClr>
              <a:buFontTx/>
              <a:buAutoNum type="ea1ChtPeriod"/>
            </a:pP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配合良好習慣</a:t>
            </a:r>
          </a:p>
          <a:p>
            <a:pPr marL="361950" indent="-361950" eaLnBrk="1" hangingPunct="1">
              <a:lnSpc>
                <a:spcPct val="80000"/>
              </a:lnSpc>
              <a:buClr>
                <a:schemeClr val="tx1"/>
              </a:buClr>
              <a:buFontTx/>
              <a:buAutoNum type="ea1ChtPeriod"/>
            </a:pP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服藥時間</a:t>
            </a:r>
          </a:p>
          <a:p>
            <a:pPr marL="361950" indent="-361950" eaLnBrk="1" hangingPunct="1">
              <a:lnSpc>
                <a:spcPct val="80000"/>
              </a:lnSpc>
              <a:buClr>
                <a:schemeClr val="tx1"/>
              </a:buClr>
              <a:buFontTx/>
              <a:buAutoNum type="ea1ChtPeriod"/>
            </a:pP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服藥劑量</a:t>
            </a:r>
          </a:p>
          <a:p>
            <a:pPr marL="361950" indent="-361950" eaLnBrk="1" hangingPunct="1">
              <a:lnSpc>
                <a:spcPct val="80000"/>
              </a:lnSpc>
              <a:buClr>
                <a:schemeClr val="tx1"/>
              </a:buClr>
              <a:buFontTx/>
              <a:buAutoNum type="ea1ChtPeriod"/>
            </a:pP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服用天數</a:t>
            </a:r>
          </a:p>
          <a:p>
            <a:pPr marL="361950" indent="-361950" eaLnBrk="1" hangingPunct="1">
              <a:lnSpc>
                <a:spcPct val="80000"/>
              </a:lnSpc>
              <a:buClr>
                <a:schemeClr val="tx1"/>
              </a:buClr>
              <a:buFontTx/>
              <a:buAutoNum type="ea1ChtPeriod"/>
            </a:pP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常見副作用</a:t>
            </a:r>
          </a:p>
          <a:p>
            <a:pPr marL="361950" indent="-361950" eaLnBrk="1" hangingPunct="1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altLang="en-US" sz="2800" b="1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361950" indent="-36195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endParaRPr altLang="en-US" sz="2800" b="1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361950" indent="-361950" eaLnBrk="1" hangingPunct="1">
              <a:lnSpc>
                <a:spcPct val="80000"/>
              </a:lnSpc>
              <a:buClr>
                <a:srgbClr val="660033"/>
              </a:buClr>
              <a:buFontTx/>
              <a:buAutoNum type="ea1ChtPeriod"/>
            </a:pPr>
            <a:endParaRPr altLang="en-US" sz="2800" b="1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1103710" y="1662132"/>
            <a:ext cx="7494359" cy="553998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zh-TW" altLang="en-US" sz="3000" b="1" u="sng">
                <a:ea typeface="標楷體" pitchFamily="65" charset="-120"/>
              </a:rPr>
              <a:t>吃安眠藥</a:t>
            </a:r>
            <a:r>
              <a:rPr lang="zh-TW" altLang="en-US" sz="3000" b="1">
                <a:ea typeface="標楷體" pitchFamily="65" charset="-120"/>
              </a:rPr>
              <a:t>時，請了解藥品的特性與服用時間</a:t>
            </a:r>
          </a:p>
        </p:txBody>
      </p: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4366022" y="2502693"/>
            <a:ext cx="348972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r>
              <a:rPr kumimoji="0" lang="zh-TW" altLang="en-US" sz="2800" b="1">
                <a:solidFill>
                  <a:srgbClr val="660033"/>
                </a:solidFill>
                <a:ea typeface="標楷體" pitchFamily="65" charset="-120"/>
                <a:cs typeface="微軟正黑體" pitchFamily="34" charset="-120"/>
              </a:rPr>
              <a:t>交互作用</a:t>
            </a:r>
          </a:p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r>
              <a:rPr kumimoji="0" lang="zh-TW" altLang="en-US" sz="2800" b="1">
                <a:solidFill>
                  <a:srgbClr val="660033"/>
                </a:solidFill>
                <a:ea typeface="標楷體" pitchFamily="65" charset="-120"/>
                <a:cs typeface="微軟正黑體" pitchFamily="34" charset="-120"/>
              </a:rPr>
              <a:t>勿轉售或轉讓</a:t>
            </a:r>
          </a:p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r>
              <a:rPr kumimoji="0" lang="zh-TW" altLang="en-US" sz="2800" b="1">
                <a:solidFill>
                  <a:srgbClr val="660033"/>
                </a:solidFill>
                <a:ea typeface="標楷體" pitchFamily="65" charset="-120"/>
                <a:cs typeface="微軟正黑體" pitchFamily="34" charset="-120"/>
              </a:rPr>
              <a:t>避免突然停藥</a:t>
            </a:r>
          </a:p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r>
              <a:rPr kumimoji="0" lang="zh-TW" altLang="en-US" sz="2800" b="1">
                <a:solidFill>
                  <a:srgbClr val="660033"/>
                </a:solidFill>
                <a:ea typeface="標楷體" pitchFamily="65" charset="-120"/>
                <a:cs typeface="微軟正黑體" pitchFamily="34" charset="-120"/>
              </a:rPr>
              <a:t>配合良好習慣</a:t>
            </a:r>
          </a:p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r>
              <a:rPr kumimoji="0" lang="zh-TW" altLang="en-US" sz="2800" b="1">
                <a:solidFill>
                  <a:srgbClr val="660033"/>
                </a:solidFill>
                <a:ea typeface="標楷體" pitchFamily="65" charset="-120"/>
                <a:cs typeface="微軟正黑體" pitchFamily="34" charset="-120"/>
              </a:rPr>
              <a:t>告知同住親友正在服用安眠藥</a:t>
            </a:r>
          </a:p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endParaRPr kumimoji="0" lang="zh-TW" altLang="en-US" sz="2800" b="1">
              <a:solidFill>
                <a:srgbClr val="660033"/>
              </a:solidFill>
              <a:ea typeface="標楷體" pitchFamily="65" charset="-120"/>
              <a:cs typeface="微軟正黑體" pitchFamily="34" charset="-120"/>
            </a:endParaRPr>
          </a:p>
          <a:p>
            <a:pPr marL="812800" indent="-812800" eaLnBrk="1" hangingPunct="1">
              <a:lnSpc>
                <a:spcPct val="80000"/>
              </a:lnSpc>
              <a:spcBef>
                <a:spcPts val="1800"/>
              </a:spcBef>
              <a:buClr>
                <a:schemeClr val="tx1"/>
              </a:buClr>
              <a:buSzPct val="100000"/>
              <a:buFontTx/>
              <a:buAutoNum type="ea1ChtPeriod" startAt="6"/>
            </a:pPr>
            <a:endParaRPr kumimoji="0" lang="zh-TW" altLang="en-US" sz="2800" b="1">
              <a:solidFill>
                <a:srgbClr val="660033"/>
              </a:solidFill>
              <a:ea typeface="標楷體" pitchFamily="65" charset="-120"/>
              <a:cs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2976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編號版面配置區 4"/>
          <p:cNvSpPr txBox="1">
            <a:spLocks noGrp="1"/>
          </p:cNvSpPr>
          <p:nvPr/>
        </p:nvSpPr>
        <p:spPr bwMode="auto">
          <a:xfrm>
            <a:off x="8414349" y="633878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8F98199-A3CF-4CB8-870F-88F7F1A5A41F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45</a:t>
            </a:fld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8978" y="1"/>
            <a:ext cx="6852047" cy="1139825"/>
          </a:xfrm>
        </p:spPr>
        <p:txBody>
          <a:bodyPr anchor="ctr"/>
          <a:lstStyle/>
          <a:p>
            <a:pPr algn="ctr" eaLnBrk="1" hangingPunct="1"/>
            <a:r>
              <a:rPr altLang="en-US" sz="36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安眠藥之分類</a:t>
            </a:r>
          </a:p>
        </p:txBody>
      </p:sp>
      <p:graphicFrame>
        <p:nvGraphicFramePr>
          <p:cNvPr id="81958" name="Group 3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76700393"/>
              </p:ext>
            </p:extLst>
          </p:nvPr>
        </p:nvGraphicFramePr>
        <p:xfrm>
          <a:off x="1064419" y="1556792"/>
          <a:ext cx="7611866" cy="4937760"/>
        </p:xfrm>
        <a:graphic>
          <a:graphicData uri="http://schemas.openxmlformats.org/drawingml/2006/table">
            <a:tbl>
              <a:tblPr/>
              <a:tblGrid>
                <a:gridCol w="1568274"/>
                <a:gridCol w="3431447"/>
                <a:gridCol w="2612145"/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分類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苯二氮平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</a:b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(Benzodiazepines)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非苯二氮平</a:t>
                      </a:r>
                      <a:b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</a:b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(Non-Benzodiazepines)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5288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特性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傳統的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較新型的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用途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抗焦慮、失眠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失眠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55613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依賴性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&gt;&gt;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5613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白天思睡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&gt;&gt;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274763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作用時間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代表性藥品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短效型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- Triazolam</a:t>
                      </a:r>
                      <a:b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</a:b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中效型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- Lorazepam</a:t>
                      </a:r>
                      <a:b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</a:b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             Estazolam</a:t>
                      </a:r>
                      <a:b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</a:b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長效型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- Flunitrazepam (FM2)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5pPr>
                      <a:lvl6pPr marL="25146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6pPr>
                      <a:lvl7pPr marL="29718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7pPr>
                      <a:lvl8pPr marL="34290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8pPr>
                      <a:lvl9pPr marL="3886200" indent="-228600" fontAlgn="base"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短效型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-</a:t>
                      </a:r>
                      <a:r>
                        <a:rPr kumimoji="0" lang="en-US" altLang="zh-TW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Zolpidem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</a:b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            </a:t>
                      </a:r>
                      <a:r>
                        <a:rPr kumimoji="0" lang="en-US" altLang="zh-TW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Zopiclone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微軟正黑體" panose="020B0604030504040204" pitchFamily="34" charset="-12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4545" name="Text Box 165"/>
          <p:cNvSpPr txBox="1">
            <a:spLocks noChangeArrowheads="1"/>
          </p:cNvSpPr>
          <p:nvPr/>
        </p:nvSpPr>
        <p:spPr bwMode="auto">
          <a:xfrm>
            <a:off x="1252538" y="6443117"/>
            <a:ext cx="62650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1. 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黑天白夜</a:t>
            </a:r>
            <a:r>
              <a:rPr lang="en-US" altLang="zh-TW" sz="120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找回燦爛的陽光</a:t>
            </a:r>
            <a:r>
              <a:rPr lang="zh-TW" altLang="en-US" sz="800">
                <a:ea typeface="華康流隸體" pitchFamily="49" charset="-120"/>
              </a:rPr>
              <a:t> </a:t>
            </a:r>
            <a:r>
              <a:rPr lang="zh-TW" altLang="en-US" sz="1200">
                <a:ea typeface="華康流隸體" pitchFamily="49" charset="-120"/>
              </a:rPr>
              <a:t/>
            </a:r>
            <a:br>
              <a:rPr lang="zh-TW" altLang="en-US" sz="1200">
                <a:ea typeface="華康流隸體" pitchFamily="49" charset="-120"/>
              </a:rPr>
            </a:br>
            <a:r>
              <a:rPr lang="zh-TW" altLang="en-US" sz="1200">
                <a:ea typeface="華康流隸體" pitchFamily="49" charset="-120"/>
              </a:rPr>
              <a:t>           </a:t>
            </a:r>
            <a:r>
              <a:rPr lang="en-US" altLang="zh-TW" sz="1200">
                <a:ea typeface="華康流隸體" pitchFamily="49" charset="-120"/>
              </a:rPr>
              <a:t>2.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台大醫院睡眠醫學中心</a:t>
            </a:r>
            <a:r>
              <a:rPr lang="en-US" altLang="zh-TW" sz="120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失眠知多少衛教單張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92" y="3169084"/>
            <a:ext cx="3240360" cy="332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7"/>
          <a:stretch>
            <a:fillRect/>
          </a:stretch>
        </p:blipFill>
        <p:spPr bwMode="auto">
          <a:xfrm>
            <a:off x="6109499" y="3234226"/>
            <a:ext cx="2566787" cy="333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82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C59E71B-7B81-47C5-9A60-E25803D253B4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46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04664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安眠藥適用對象</a:t>
            </a:r>
          </a:p>
        </p:txBody>
      </p:sp>
      <p:sp>
        <p:nvSpPr>
          <p:cNvPr id="65540" name="Rectangle 4"/>
          <p:cNvSpPr>
            <a:spLocks noChangeArrowheads="1"/>
          </p:cNvSpPr>
          <p:nvPr>
            <p:ph type="body" idx="4294967295"/>
          </p:nvPr>
        </p:nvSpPr>
        <p:spPr>
          <a:xfrm>
            <a:off x="867966" y="1892127"/>
            <a:ext cx="7804547" cy="2797175"/>
          </a:xfrm>
          <a:solidFill>
            <a:srgbClr val="CCFFFF"/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短效型：主要適用於入睡困難，可幫助入睡</a:t>
            </a:r>
          </a:p>
          <a:p>
            <a:pPr eaLnBrk="1" hangingPunct="1">
              <a:lnSpc>
                <a:spcPct val="90000"/>
              </a:lnSpc>
            </a:pP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中效型：主要適用於淺眠或早醒的人，</a:t>
            </a:r>
            <a:b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               可增加睡眠時間</a:t>
            </a:r>
          </a:p>
          <a:p>
            <a:pPr eaLnBrk="1" hangingPunct="1">
              <a:lnSpc>
                <a:spcPct val="90000"/>
              </a:lnSpc>
            </a:pP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長效型：用於治療無法維持睡眠時間及</a:t>
            </a:r>
            <a:b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</a:b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               白天合併焦慮症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187054" y="6356176"/>
            <a:ext cx="62650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1. 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黑天白夜</a:t>
            </a:r>
            <a:r>
              <a:rPr lang="en-US" altLang="zh-TW" sz="120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找回燦爛的陽光 </a:t>
            </a:r>
            <a:br>
              <a:rPr lang="zh-TW" altLang="en-US" sz="1200">
                <a:latin typeface="標楷體" pitchFamily="65" charset="-120"/>
                <a:ea typeface="標楷體" pitchFamily="65" charset="-120"/>
              </a:rPr>
            </a:br>
            <a:r>
              <a:rPr lang="zh-TW" altLang="en-US" sz="1200">
                <a:ea typeface="華康流隸體" pitchFamily="49" charset="-120"/>
              </a:rPr>
              <a:t>           </a:t>
            </a:r>
            <a:r>
              <a:rPr lang="en-US" altLang="zh-TW" sz="1200">
                <a:ea typeface="華康流隸體" pitchFamily="49" charset="-120"/>
              </a:rPr>
              <a:t>2.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台大醫院睡眠醫學中心</a:t>
            </a:r>
            <a:r>
              <a:rPr lang="en-US" altLang="zh-TW" sz="120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失眠知多少衛教單張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1796396" y="4878214"/>
            <a:ext cx="5929828" cy="52322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zh-TW" altLang="en-US" sz="2800" b="1">
                <a:ea typeface="標楷體" pitchFamily="65" charset="-120"/>
              </a:rPr>
              <a:t>老人應採用藥效短、劑量小的安眠藥</a:t>
            </a:r>
          </a:p>
        </p:txBody>
      </p:sp>
      <p:pic>
        <p:nvPicPr>
          <p:cNvPr id="65543" name="Picture 9" descr="檢視詳細資料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4768676"/>
            <a:ext cx="640556" cy="6413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8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821DB9CE-E408-4CFD-A478-DB5EA56B4B66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47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49276"/>
            <a:ext cx="7967663" cy="671513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能力四  清楚用藥方法、時間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-1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0372" y="2098130"/>
            <a:ext cx="6791325" cy="3840162"/>
          </a:xfrm>
        </p:spPr>
        <p:txBody>
          <a:bodyPr>
            <a:normAutofit fontScale="92500"/>
          </a:bodyPr>
          <a:lstStyle/>
          <a:p>
            <a:pPr marL="622300" indent="-62230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一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服藥時間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：服藥後可能導致精神恍惚，短暫失憶等現象，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服藥後立即上床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，避免其他活動。</a:t>
            </a:r>
          </a:p>
          <a:p>
            <a:pPr marL="622300" indent="-62230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二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服藥劑量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：請依醫囑用藥，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不要因藥效不夠而自行加量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，或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擔心副作用而自行減量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。</a:t>
            </a:r>
          </a:p>
          <a:p>
            <a:pPr marL="622300" indent="-62230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三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服用天數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：安眠藥可輔助治療失眠，但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應搭配正常作息與運動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等，且應與專業醫師討論後，依醫囑用藥，不宜自行增減。</a:t>
            </a:r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1042988" y="1556792"/>
            <a:ext cx="7343775" cy="528638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CC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zh-TW" altLang="en-US" sz="2800" b="1" u="sng">
                <a:latin typeface="標楷體" pitchFamily="65" charset="-120"/>
                <a:ea typeface="標楷體" pitchFamily="65" charset="-120"/>
              </a:rPr>
              <a:t>吃安眠藥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時，請了解藥品的特性與服用時間。</a:t>
            </a:r>
          </a:p>
        </p:txBody>
      </p:sp>
      <p:sp>
        <p:nvSpPr>
          <p:cNvPr id="2" name="矩形 1"/>
          <p:cNvSpPr/>
          <p:nvPr/>
        </p:nvSpPr>
        <p:spPr>
          <a:xfrm>
            <a:off x="1042988" y="6038851"/>
            <a:ext cx="424622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TW" sz="1200" dirty="0">
                <a:latin typeface="Arial" panose="020B0604020202020204" pitchFamily="34" charset="0"/>
                <a:ea typeface="標楷體" panose="03000509000000000000" pitchFamily="65" charset="-120"/>
              </a:rPr>
              <a:t>From:1.</a:t>
            </a:r>
            <a:r>
              <a:rPr lang="zh-TW" altLang="en-US" sz="1200" dirty="0">
                <a:latin typeface="Arial" panose="020B0604020202020204" pitchFamily="34" charset="0"/>
                <a:ea typeface="標楷體" panose="03000509000000000000" pitchFamily="65" charset="-120"/>
              </a:rPr>
              <a:t>失眠問診指引</a:t>
            </a:r>
            <a:r>
              <a:rPr lang="en-US" altLang="zh-TW" sz="1200" dirty="0">
                <a:latin typeface="Arial" panose="020B0604020202020204" pitchFamily="34" charset="0"/>
                <a:ea typeface="標楷體" panose="03000509000000000000" pitchFamily="65" charset="-120"/>
              </a:rPr>
              <a:t>. </a:t>
            </a:r>
            <a:r>
              <a:rPr lang="zh-TW" altLang="en-US" sz="1200" dirty="0">
                <a:latin typeface="Arial" panose="020B0604020202020204" pitchFamily="34" charset="0"/>
                <a:ea typeface="標楷體" panose="03000509000000000000" pitchFamily="65" charset="-120"/>
              </a:rPr>
              <a:t>台灣睡眠醫學學會修訂 </a:t>
            </a:r>
            <a:r>
              <a:rPr lang="en-US" altLang="zh-TW" sz="1200" dirty="0">
                <a:latin typeface="Arial" panose="020B0604020202020204" pitchFamily="34" charset="0"/>
                <a:ea typeface="標楷體" panose="03000509000000000000" pitchFamily="65" charset="-120"/>
              </a:rPr>
              <a:t>Mar. 23, 2007</a:t>
            </a:r>
          </a:p>
          <a:p>
            <a:pPr indent="357188" eaLnBrk="1" hangingPunct="1">
              <a:lnSpc>
                <a:spcPct val="90000"/>
              </a:lnSpc>
              <a:defRPr/>
            </a:pPr>
            <a:r>
              <a:rPr lang="en-US" altLang="zh-TW" sz="1200" dirty="0">
                <a:latin typeface="Arial" panose="020B0604020202020204" pitchFamily="34" charset="0"/>
                <a:ea typeface="標楷體" panose="03000509000000000000" pitchFamily="65" charset="-120"/>
              </a:rPr>
              <a:t> 2. </a:t>
            </a:r>
            <a:r>
              <a:rPr lang="en-US" altLang="zh-TW" sz="1200" b="1" dirty="0">
                <a:latin typeface="Arial" panose="020B0604020202020204" pitchFamily="34" charset="0"/>
                <a:ea typeface="標楷體" panose="03000509000000000000" pitchFamily="65" charset="-120"/>
                <a:cs typeface="微軟正黑體" panose="020B0604030504040204" pitchFamily="34" charset="-120"/>
              </a:rPr>
              <a:t>Micromedex Healthcare series 2.0 2013.</a:t>
            </a:r>
          </a:p>
        </p:txBody>
      </p:sp>
    </p:spTree>
    <p:extLst>
      <p:ext uri="{BB962C8B-B14F-4D97-AF65-F5344CB8AC3E}">
        <p14:creationId xmlns:p14="http://schemas.microsoft.com/office/powerpoint/2010/main" val="3437572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18D24843-925D-4EA4-B0BE-24228E5AC97D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48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49276"/>
            <a:ext cx="7967663" cy="671513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能力四  清楚用藥方法、時間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-2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557238"/>
            <a:ext cx="8085906" cy="4781582"/>
          </a:xfrm>
        </p:spPr>
        <p:txBody>
          <a:bodyPr>
            <a:normAutofit/>
          </a:bodyPr>
          <a:lstStyle/>
          <a:p>
            <a:pPr marL="628650" indent="-628650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四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dirty="0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常見副作用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：</a:t>
            </a:r>
          </a:p>
          <a:p>
            <a:pPr marL="628650" indent="-628650" eaLnBrk="1" hangingPunct="1">
              <a:lnSpc>
                <a:spcPct val="80000"/>
              </a:lnSpc>
              <a:buFont typeface="Arial" charset="0"/>
              <a:buNone/>
            </a:pP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     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1.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鎮靜安眠藥常見的副作用包括頭暈、白天嗜睡、恍惚，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甚至夢遊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，服用期間需預防跌倒，並避免駕車或操作機械。</a:t>
            </a:r>
            <a:endParaRPr lang="en-US" altLang="zh-TW" sz="8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628650" indent="-628650" eaLnBrk="1" hangingPunct="1">
              <a:lnSpc>
                <a:spcPct val="80000"/>
              </a:lnSpc>
              <a:buFont typeface="Arial" charset="0"/>
              <a:buNone/>
            </a:pP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     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2.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如果有出現藥物生理</a:t>
            </a:r>
            <a:r>
              <a:rPr altLang="en-US" sz="2800" b="1" u="sng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依賴性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、記憶力減退、反應力下降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，可能為</a:t>
            </a:r>
            <a:r>
              <a:rPr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不當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使用安眠藥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。</a:t>
            </a:r>
          </a:p>
          <a:p>
            <a:pPr marL="628650" indent="-628650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     3.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如果有焦慮、厭食、抽搐等症狀，可能為不當停藥。</a:t>
            </a:r>
          </a:p>
          <a:p>
            <a:pPr marL="628650" indent="-628650" eaLnBrk="1" hangingPunct="1">
              <a:lnSpc>
                <a:spcPct val="80000"/>
              </a:lnSpc>
              <a:buFont typeface="Arial" charset="0"/>
              <a:buNone/>
            </a:pP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     </a:t>
            </a:r>
            <a:r>
              <a:rPr lang="en-US" altLang="zh-TW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4.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孕婦使用可能有風險，某些藥品可能造成畸形胎、早產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、新生兒體重過輕</a:t>
            </a:r>
            <a:r>
              <a:rPr altLang="en-US" sz="2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、昏睡、無力等。因此，不建議使用。</a:t>
            </a:r>
          </a:p>
        </p:txBody>
      </p:sp>
      <p:sp>
        <p:nvSpPr>
          <p:cNvPr id="67589" name="矩形 4"/>
          <p:cNvSpPr>
            <a:spLocks noChangeArrowheads="1"/>
          </p:cNvSpPr>
          <p:nvPr/>
        </p:nvSpPr>
        <p:spPr bwMode="auto">
          <a:xfrm>
            <a:off x="1042988" y="6338820"/>
            <a:ext cx="382508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sz="1200" dirty="0">
                <a:ea typeface="標楷體" pitchFamily="65" charset="-120"/>
              </a:rPr>
              <a:t>From: </a:t>
            </a:r>
            <a:r>
              <a:rPr lang="en-US" altLang="zh-TW" sz="1200" b="1" dirty="0">
                <a:ea typeface="標楷體" pitchFamily="65" charset="-120"/>
                <a:cs typeface="微軟正黑體" pitchFamily="34" charset="-120"/>
              </a:rPr>
              <a:t>Micromedex Healthcare series 2.0 2013.</a:t>
            </a:r>
          </a:p>
        </p:txBody>
      </p:sp>
    </p:spTree>
    <p:extLst>
      <p:ext uri="{BB962C8B-B14F-4D97-AF65-F5344CB8AC3E}">
        <p14:creationId xmlns:p14="http://schemas.microsoft.com/office/powerpoint/2010/main" val="4072096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2D65B633-D63E-49E9-8423-552D666CDDB4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49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46479"/>
            <a:ext cx="7967663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能力四  清楚用藥方法、時間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-3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700435"/>
            <a:ext cx="7847410" cy="3960813"/>
          </a:xfrm>
        </p:spPr>
        <p:txBody>
          <a:bodyPr>
            <a:normAutofit lnSpcReduction="10000"/>
          </a:bodyPr>
          <a:lstStyle/>
          <a:p>
            <a:pPr marL="361950" indent="-36195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五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交互作用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361950" indent="-36195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1.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勿自行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混用多種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安眠藥品：因藥理作用，增加使用的危險性。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361950" indent="-36195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2.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勿同時使用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酒精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：酒精與安眠藥併用，可能會呼吸抑制，增加猝死的風險。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361950" indent="-36195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3.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避免與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食物同時使用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：食物會影響安眠藥的吸收。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marL="361950" indent="-36195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4.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避免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吸菸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：菸品含有的尼古丁是一種興奮劑，會影響睡眠。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68613" name="矩形 4"/>
          <p:cNvSpPr>
            <a:spLocks noChangeArrowheads="1"/>
          </p:cNvSpPr>
          <p:nvPr/>
        </p:nvSpPr>
        <p:spPr bwMode="auto">
          <a:xfrm>
            <a:off x="1042988" y="6038851"/>
            <a:ext cx="382508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en-US" altLang="zh-TW" sz="1200" b="1">
                <a:ea typeface="標楷體" pitchFamily="65" charset="-120"/>
                <a:cs typeface="微軟正黑體" pitchFamily="34" charset="-120"/>
              </a:rPr>
              <a:t>Micromedex Healthcare series 2.0 2013.</a:t>
            </a:r>
          </a:p>
        </p:txBody>
      </p:sp>
    </p:spTree>
    <p:extLst>
      <p:ext uri="{BB962C8B-B14F-4D97-AF65-F5344CB8AC3E}">
        <p14:creationId xmlns:p14="http://schemas.microsoft.com/office/powerpoint/2010/main" val="126430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901496" indent="-346729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386916" indent="-277383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941683" indent="-277383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496449" indent="-277383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3051216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3605982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4160749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4715515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fld id="{2D44E0A7-B63D-4379-A7BF-90CFC48BFC24}" type="slidenum">
              <a:rPr lang="zh-TW" altLang="en-US" sz="1500" b="0" i="0">
                <a:latin typeface="Times New Roman" pitchFamily="18" charset="0"/>
                <a:ea typeface="新細明體" pitchFamily="18" charset="-120"/>
              </a:rPr>
              <a:pPr eaLnBrk="1" hangingPunct="1">
                <a:defRPr/>
              </a:pPr>
              <a:t>5</a:t>
            </a:fld>
            <a:endParaRPr lang="en-US" altLang="zh-TW" sz="1500" b="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516941" y="2476501"/>
            <a:ext cx="8001203" cy="1690733"/>
          </a:xfrm>
          <a:ln>
            <a:solidFill>
              <a:srgbClr val="CC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zh-TW" altLang="en-US" sz="8000" b="1" dirty="0" smtClean="0"/>
              <a:t>二</a:t>
            </a:r>
            <a:r>
              <a:rPr lang="zh-TW" altLang="en-US" sz="8000" b="1" dirty="0" smtClean="0"/>
              <a:t>代戒菸</a:t>
            </a:r>
          </a:p>
        </p:txBody>
      </p:sp>
    </p:spTree>
    <p:extLst>
      <p:ext uri="{BB962C8B-B14F-4D97-AF65-F5344CB8AC3E}">
        <p14:creationId xmlns:p14="http://schemas.microsoft.com/office/powerpoint/2010/main" val="599844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內容版面配置區 2"/>
          <p:cNvSpPr>
            <a:spLocks noGrp="1"/>
          </p:cNvSpPr>
          <p:nvPr>
            <p:ph idx="4294967295"/>
          </p:nvPr>
        </p:nvSpPr>
        <p:spPr>
          <a:xfrm>
            <a:off x="827485" y="1425177"/>
            <a:ext cx="7772400" cy="1511300"/>
          </a:xfrm>
        </p:spPr>
        <p:txBody>
          <a:bodyPr/>
          <a:lstStyle/>
          <a:p>
            <a:pPr marL="622300" indent="-622300" eaLnBrk="1" hangingPunct="1">
              <a:buFont typeface="Arial" charset="0"/>
              <a:buNone/>
            </a:pP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六</a:t>
            </a:r>
            <a:r>
              <a:rPr lang="en-US" altLang="zh-TW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28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勿轉售或轉讓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：鎮靜安眠藥屬於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第三、四級管制藥品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，未服用完之安眠藥不可任意轉售或轉讓，以免觸犯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『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毒品危害防制條例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』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。</a:t>
            </a:r>
          </a:p>
        </p:txBody>
      </p:sp>
      <p:sp>
        <p:nvSpPr>
          <p:cNvPr id="69635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8F291512-3EB5-4714-B222-13A8123B913C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50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0791" y="547688"/>
            <a:ext cx="796766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TW" altLang="en-US" sz="3800" b="1" kern="0" dirty="0">
                <a:solidFill>
                  <a:srgbClr val="003399"/>
                </a:solidFill>
                <a:ea typeface="+mj-ea"/>
                <a:cs typeface="+mj-cs"/>
              </a:rPr>
              <a:t>能力四  清楚用藥方法、時間</a:t>
            </a:r>
            <a:r>
              <a:rPr lang="en-US" altLang="zh-TW" b="1" kern="0" dirty="0">
                <a:solidFill>
                  <a:srgbClr val="003399"/>
                </a:solidFill>
                <a:ea typeface="+mj-ea"/>
                <a:cs typeface="+mj-cs"/>
              </a:rPr>
              <a:t>-4</a:t>
            </a:r>
          </a:p>
        </p:txBody>
      </p:sp>
      <p:grpSp>
        <p:nvGrpSpPr>
          <p:cNvPr id="87045" name="Group 5"/>
          <p:cNvGrpSpPr>
            <a:grpSpLocks/>
          </p:cNvGrpSpPr>
          <p:nvPr/>
        </p:nvGrpSpPr>
        <p:grpSpPr bwMode="auto">
          <a:xfrm>
            <a:off x="1908573" y="4005264"/>
            <a:ext cx="5212556" cy="2559050"/>
            <a:chOff x="1202" y="2523"/>
            <a:chExt cx="3284" cy="1612"/>
          </a:xfrm>
        </p:grpSpPr>
        <p:pic>
          <p:nvPicPr>
            <p:cNvPr id="69640" name="Picture 6" descr="檢視詳細資料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523"/>
              <a:ext cx="1044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41" name="Group 7"/>
            <p:cNvGrpSpPr>
              <a:grpSpLocks/>
            </p:cNvGrpSpPr>
            <p:nvPr/>
          </p:nvGrpSpPr>
          <p:grpSpPr bwMode="auto">
            <a:xfrm>
              <a:off x="1202" y="3067"/>
              <a:ext cx="789" cy="1023"/>
              <a:chOff x="1202" y="3022"/>
              <a:chExt cx="789" cy="1023"/>
            </a:xfrm>
          </p:grpSpPr>
          <p:pic>
            <p:nvPicPr>
              <p:cNvPr id="69648" name="Picture 8" descr="檢視詳細資料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3022"/>
                <a:ext cx="789" cy="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649" name="Rectangle 9"/>
              <p:cNvSpPr>
                <a:spLocks noChangeArrowheads="1"/>
              </p:cNvSpPr>
              <p:nvPr/>
            </p:nvSpPr>
            <p:spPr bwMode="auto">
              <a:xfrm>
                <a:off x="1382" y="3793"/>
                <a:ext cx="440" cy="25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zh-TW" altLang="en-US" sz="2000" b="1">
                    <a:ea typeface="標楷體" pitchFamily="65" charset="-120"/>
                  </a:rPr>
                  <a:t>毒品</a:t>
                </a:r>
              </a:p>
            </p:txBody>
          </p:sp>
        </p:grpSp>
        <p:grpSp>
          <p:nvGrpSpPr>
            <p:cNvPr id="69642" name="Group 10"/>
            <p:cNvGrpSpPr>
              <a:grpSpLocks/>
            </p:cNvGrpSpPr>
            <p:nvPr/>
          </p:nvGrpSpPr>
          <p:grpSpPr bwMode="auto">
            <a:xfrm>
              <a:off x="3334" y="2976"/>
              <a:ext cx="1152" cy="1159"/>
              <a:chOff x="3107" y="2931"/>
              <a:chExt cx="1152" cy="1159"/>
            </a:xfrm>
          </p:grpSpPr>
          <p:grpSp>
            <p:nvGrpSpPr>
              <p:cNvPr id="69644" name="Group 11"/>
              <p:cNvGrpSpPr>
                <a:grpSpLocks/>
              </p:cNvGrpSpPr>
              <p:nvPr/>
            </p:nvGrpSpPr>
            <p:grpSpPr bwMode="auto">
              <a:xfrm>
                <a:off x="3107" y="2931"/>
                <a:ext cx="1152" cy="834"/>
                <a:chOff x="3152" y="2886"/>
                <a:chExt cx="1152" cy="834"/>
              </a:xfrm>
            </p:grpSpPr>
            <p:pic>
              <p:nvPicPr>
                <p:cNvPr id="69646" name="Picture 12" descr="穿著白袍的醫師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0" y="2886"/>
                  <a:ext cx="834" cy="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647" name="Picture 13" descr="檢視詳細資料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2" y="3113"/>
                  <a:ext cx="426" cy="4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9645" name="Rectangle 14"/>
              <p:cNvSpPr>
                <a:spLocks noChangeArrowheads="1"/>
              </p:cNvSpPr>
              <p:nvPr/>
            </p:nvSpPr>
            <p:spPr bwMode="auto">
              <a:xfrm>
                <a:off x="3513" y="3838"/>
                <a:ext cx="440" cy="25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zh-TW" altLang="en-US" sz="2000" b="1">
                    <a:ea typeface="標楷體" pitchFamily="65" charset="-120"/>
                  </a:rPr>
                  <a:t>藥品</a:t>
                </a:r>
              </a:p>
            </p:txBody>
          </p:sp>
        </p:grpSp>
        <p:pic>
          <p:nvPicPr>
            <p:cNvPr id="69643" name="Picture 15" descr="指向兩個方向的箭頭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3248"/>
              <a:ext cx="743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33987" name="Rectangle 3"/>
          <p:cNvSpPr>
            <a:spLocks noChangeArrowheads="1"/>
          </p:cNvSpPr>
          <p:nvPr/>
        </p:nvSpPr>
        <p:spPr bwMode="auto">
          <a:xfrm>
            <a:off x="1201342" y="2965053"/>
            <a:ext cx="7403306" cy="16160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28600" eaLnBrk="1" hangingPunct="1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</a:pPr>
            <a:r>
              <a:rPr kumimoji="0" lang="zh-TW" altLang="en-US" sz="2400" b="1">
                <a:ea typeface="標楷體" pitchFamily="65" charset="-120"/>
                <a:cs typeface="微軟正黑體" pitchFamily="34" charset="-120"/>
              </a:rPr>
              <a:t>「毒品」與「管制藥品」是一體兩面</a:t>
            </a:r>
          </a:p>
          <a:p>
            <a:pPr marL="273050" indent="-228600" eaLnBrk="1" hangingPunct="1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</a:pPr>
            <a:r>
              <a:rPr kumimoji="0" lang="zh-TW" altLang="en-US" sz="2400" b="1">
                <a:ea typeface="標楷體" pitchFamily="65" charset="-120"/>
                <a:cs typeface="微軟正黑體" pitchFamily="34" charset="-120"/>
              </a:rPr>
              <a:t>非醫療使用目的而濫用藥物即為「毒品」</a:t>
            </a:r>
          </a:p>
          <a:p>
            <a:pPr marL="273050" indent="-228600" eaLnBrk="1" hangingPunct="1">
              <a:spcBef>
                <a:spcPts val="1800"/>
              </a:spcBef>
              <a:buClr>
                <a:srgbClr val="404040"/>
              </a:buClr>
              <a:buSzPct val="100000"/>
              <a:buFont typeface="Arial" charset="0"/>
              <a:buChar char="•"/>
            </a:pPr>
            <a:r>
              <a:rPr kumimoji="0" lang="zh-TW" altLang="en-US" sz="2400" b="1">
                <a:ea typeface="標楷體" pitchFamily="65" charset="-120"/>
                <a:cs typeface="微軟正黑體" pitchFamily="34" charset="-120"/>
              </a:rPr>
              <a:t>由醫師診斷開列處方供合法醫療使用則為「管制藥品」</a:t>
            </a:r>
          </a:p>
        </p:txBody>
      </p:sp>
    </p:spTree>
    <p:extLst>
      <p:ext uri="{BB962C8B-B14F-4D97-AF65-F5344CB8AC3E}">
        <p14:creationId xmlns:p14="http://schemas.microsoft.com/office/powerpoint/2010/main" val="2685242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3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183398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穿著睡衣夢遊的人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04" y="5737225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穿著睡衣夢遊的人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5727701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63C7C764-824C-4E0D-9407-E66BA8802755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51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46479"/>
            <a:ext cx="7967663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能力四  清楚用藥方法、時間</a:t>
            </a:r>
            <a:r>
              <a:rPr lang="en-US" altLang="zh-TW" sz="1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-5</a:t>
            </a:r>
          </a:p>
        </p:txBody>
      </p:sp>
      <p:pic>
        <p:nvPicPr>
          <p:cNvPr id="70662" name="Picture 5" descr="穿著睡衣夢遊的人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10" y="5722938"/>
            <a:ext cx="114895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9144" y="1225550"/>
            <a:ext cx="7847410" cy="4824413"/>
          </a:xfrm>
        </p:spPr>
        <p:txBody>
          <a:bodyPr>
            <a:normAutofit lnSpcReduction="10000"/>
          </a:bodyPr>
          <a:lstStyle/>
          <a:p>
            <a:pPr marL="622300" indent="-622300" eaLnBrk="1" hangingPunct="1">
              <a:buFont typeface="Arial" charset="0"/>
              <a:buNone/>
            </a:pPr>
            <a:r>
              <a:rPr lang="en-US" altLang="zh-TW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七</a:t>
            </a:r>
            <a:r>
              <a:rPr lang="en-US" altLang="zh-TW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0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避免突然停藥</a:t>
            </a:r>
            <a:r>
              <a:rPr altLang="en-US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：停藥需與醫師討論，以漸進式減量方式來停藥。不要自行停藥，否則容易產生戒斷症候群與反彈性失眠。</a:t>
            </a:r>
          </a:p>
          <a:p>
            <a:pPr marL="622300" indent="-622300" eaLnBrk="1" hangingPunct="1">
              <a:buFont typeface="Arial" charset="0"/>
              <a:buNone/>
            </a:pPr>
            <a:r>
              <a:rPr lang="en-US" altLang="zh-TW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八</a:t>
            </a:r>
            <a:r>
              <a:rPr lang="en-US" altLang="zh-TW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0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配合良好習慣</a:t>
            </a:r>
            <a:r>
              <a:rPr altLang="en-US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：使用安眠藥時需配合情緒調適及生活作息調整，並減低壓力，效果才會好。</a:t>
            </a:r>
          </a:p>
          <a:p>
            <a:pPr marL="622300" indent="-622300" eaLnBrk="1" hangingPunct="1">
              <a:buFont typeface="Arial" charset="0"/>
              <a:buNone/>
            </a:pPr>
            <a:r>
              <a:rPr lang="en-US" altLang="zh-TW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(</a:t>
            </a:r>
            <a:r>
              <a:rPr altLang="en-US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九</a:t>
            </a:r>
            <a:r>
              <a:rPr lang="en-US" altLang="zh-TW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)</a:t>
            </a:r>
            <a:r>
              <a:rPr altLang="en-US" sz="30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告知同住親友正在服用安眠藥</a:t>
            </a:r>
            <a:r>
              <a:rPr altLang="en-US" sz="3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：服用安眠藥後可能會發生夢遊或淺睡現象，宜請家人及同住者應多留意，避免服用藥物者發生危險。 </a:t>
            </a:r>
          </a:p>
        </p:txBody>
      </p:sp>
      <p:sp>
        <p:nvSpPr>
          <p:cNvPr id="70664" name="矩形 7"/>
          <p:cNvSpPr>
            <a:spLocks noChangeArrowheads="1"/>
          </p:cNvSpPr>
          <p:nvPr/>
        </p:nvSpPr>
        <p:spPr bwMode="auto">
          <a:xfrm>
            <a:off x="236935" y="6583363"/>
            <a:ext cx="382508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en-US" altLang="zh-TW" sz="1200" b="1">
                <a:ea typeface="標楷體" pitchFamily="65" charset="-120"/>
                <a:cs typeface="微軟正黑體" pitchFamily="34" charset="-120"/>
              </a:rPr>
              <a:t>Micromedex Healthcare series 2.0 2013.</a:t>
            </a:r>
          </a:p>
        </p:txBody>
      </p:sp>
    </p:spTree>
    <p:extLst>
      <p:ext uri="{BB962C8B-B14F-4D97-AF65-F5344CB8AC3E}">
        <p14:creationId xmlns:p14="http://schemas.microsoft.com/office/powerpoint/2010/main" val="2121191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8BA8A9C7-C0D9-4BC4-8603-152812B9F4A2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52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99419"/>
            <a:ext cx="3938588" cy="46085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圖片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5" y="1700808"/>
            <a:ext cx="4407694" cy="417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矩形 2"/>
          <p:cNvSpPr>
            <a:spLocks noChangeArrowheads="1"/>
          </p:cNvSpPr>
          <p:nvPr/>
        </p:nvSpPr>
        <p:spPr bwMode="auto">
          <a:xfrm>
            <a:off x="516731" y="6076951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ea typeface="標楷體" pitchFamily="65" charset="-120"/>
              </a:rPr>
              <a:t>From: </a:t>
            </a:r>
            <a:r>
              <a:rPr lang="zh-TW" altLang="en-US" sz="1200">
                <a:ea typeface="標楷體" pitchFamily="65" charset="-120"/>
              </a:rPr>
              <a:t>聯合報 </a:t>
            </a:r>
            <a:r>
              <a:rPr lang="en-US" altLang="zh-TW" sz="1200">
                <a:ea typeface="標楷體" pitchFamily="65" charset="-120"/>
              </a:rPr>
              <a:t>2012/11/7</a:t>
            </a:r>
            <a:r>
              <a:rPr lang="zh-TW" altLang="en-US" sz="1200">
                <a:ea typeface="標楷體" pitchFamily="65" charset="-120"/>
              </a:rPr>
              <a:t>、中時電子報</a:t>
            </a:r>
            <a:r>
              <a:rPr lang="en-US" altLang="zh-TW" sz="1200">
                <a:ea typeface="標楷體" pitchFamily="65" charset="-120"/>
              </a:rPr>
              <a:t>2012/4/5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1200">
                <a:latin typeface="標楷體" pitchFamily="65" charset="-120"/>
                <a:ea typeface="標楷體" pitchFamily="65" charset="-120"/>
              </a:rPr>
            </a:b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382949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C51EFF4D-BFCE-49F0-8080-C55AD6CC920F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53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664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0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迷思三 以酒配安眠藥效果好</a:t>
            </a:r>
            <a:r>
              <a:rPr lang="en-US" altLang="zh-TW" sz="40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1628776"/>
            <a:ext cx="7772400" cy="57626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Q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：聽說用</a:t>
            </a:r>
            <a:r>
              <a:rPr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『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酒</a:t>
            </a:r>
            <a:r>
              <a:rPr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』</a:t>
            </a:r>
            <a:r>
              <a:rPr altLang="en-US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配安眠藥的安眠效果很好</a:t>
            </a:r>
            <a:r>
              <a:rPr lang="en-US"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zh-TW" sz="32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1845252" name="Text Box 4"/>
          <p:cNvSpPr txBox="1">
            <a:spLocks noChangeArrowheads="1"/>
          </p:cNvSpPr>
          <p:nvPr/>
        </p:nvSpPr>
        <p:spPr bwMode="auto">
          <a:xfrm>
            <a:off x="1042987" y="2276475"/>
            <a:ext cx="75104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 dirty="0">
                <a:ea typeface="標楷體" pitchFamily="65" charset="-120"/>
              </a:rPr>
              <a:t>A</a:t>
            </a:r>
            <a:r>
              <a:rPr lang="zh-TW" altLang="en-US" sz="3200" b="1" dirty="0">
                <a:ea typeface="標楷體" pitchFamily="65" charset="-120"/>
              </a:rPr>
              <a:t>：酒精會增加安眠藥的鎮靜作用，而加重</a:t>
            </a:r>
            <a:r>
              <a:rPr lang="zh-TW" altLang="en-US" sz="3200" b="1" dirty="0" smtClean="0">
                <a:ea typeface="標楷體" pitchFamily="65" charset="-120"/>
              </a:rPr>
              <a:t>中樞神經的</a:t>
            </a:r>
            <a:r>
              <a:rPr lang="zh-TW" altLang="en-US" sz="3200" b="1" dirty="0">
                <a:ea typeface="標楷體" pitchFamily="65" charset="-120"/>
              </a:rPr>
              <a:t>副作用</a:t>
            </a:r>
            <a:r>
              <a:rPr lang="en-US" altLang="zh-TW" sz="3200" b="1" dirty="0">
                <a:ea typeface="標楷體" pitchFamily="65" charset="-120"/>
              </a:rPr>
              <a:t>(</a:t>
            </a:r>
            <a:r>
              <a:rPr lang="zh-TW" altLang="en-US" sz="3200" b="1" dirty="0">
                <a:ea typeface="標楷體" pitchFamily="65" charset="-120"/>
                <a:cs typeface="微軟正黑體" pitchFamily="34" charset="-120"/>
              </a:rPr>
              <a:t>呼吸抑制</a:t>
            </a:r>
            <a:r>
              <a:rPr lang="en-US" altLang="zh-TW" sz="3200" b="1" dirty="0">
                <a:ea typeface="標楷體" pitchFamily="65" charset="-120"/>
              </a:rPr>
              <a:t>)</a:t>
            </a:r>
            <a:r>
              <a:rPr lang="zh-TW" altLang="en-US" sz="3200" b="1" dirty="0">
                <a:ea typeface="標楷體" pitchFamily="65" charset="-120"/>
              </a:rPr>
              <a:t>。因此，服用安眠藥應</a:t>
            </a:r>
            <a:r>
              <a:rPr lang="zh-TW" altLang="en-US" sz="3200" b="1" dirty="0" smtClean="0">
                <a:ea typeface="標楷體" pitchFamily="65" charset="-120"/>
              </a:rPr>
              <a:t>避免飲用</a:t>
            </a:r>
            <a:r>
              <a:rPr lang="zh-TW" altLang="en-US" sz="3200" b="1" dirty="0">
                <a:ea typeface="標楷體" pitchFamily="65" charset="-120"/>
              </a:rPr>
              <a:t>含酒精的飲料。</a:t>
            </a:r>
          </a:p>
        </p:txBody>
      </p:sp>
      <p:sp>
        <p:nvSpPr>
          <p:cNvPr id="72710" name="Text Box 4"/>
          <p:cNvSpPr txBox="1">
            <a:spLocks noChangeArrowheads="1"/>
          </p:cNvSpPr>
          <p:nvPr/>
        </p:nvSpPr>
        <p:spPr bwMode="auto">
          <a:xfrm>
            <a:off x="827485" y="6308725"/>
            <a:ext cx="626387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2400" indent="-1524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en-US" altLang="zh-TW" sz="1200">
                <a:ea typeface="華康流隸體" pitchFamily="49" charset="-120"/>
              </a:rPr>
              <a:t>Micromedex Healthcare series 2.0 2013: DRUGDEX</a:t>
            </a:r>
            <a:r>
              <a:rPr lang="en-US" altLang="zh-TW" sz="1200" baseline="30000">
                <a:ea typeface="華康流隸體" pitchFamily="49" charset="-120"/>
              </a:rPr>
              <a:t>®</a:t>
            </a:r>
            <a:r>
              <a:rPr lang="en-US" altLang="zh-TW" sz="1200">
                <a:ea typeface="華康流隸體" pitchFamily="49" charset="-120"/>
              </a:rPr>
              <a:t> on title”</a:t>
            </a:r>
            <a:r>
              <a:rPr lang="en-US" altLang="zh-TW" sz="1200" b="1">
                <a:ea typeface="華康流隸體" pitchFamily="49" charset="-120"/>
              </a:rPr>
              <a:t> </a:t>
            </a:r>
            <a:r>
              <a:rPr lang="en-US" altLang="en-US" sz="1200">
                <a:ea typeface="華康流隸體" pitchFamily="49" charset="-120"/>
              </a:rPr>
              <a:t>ZOLPIDEM</a:t>
            </a:r>
            <a:r>
              <a:rPr lang="en-US" altLang="zh-TW" sz="1200">
                <a:ea typeface="華康流隸體" pitchFamily="49" charset="-120"/>
              </a:rPr>
              <a:t>”.</a:t>
            </a:r>
            <a:endParaRPr lang="zh-TW" altLang="en-US" sz="1200">
              <a:ea typeface="華康流隸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2695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2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14"/>
          <p:cNvGrpSpPr>
            <a:grpSpLocks/>
          </p:cNvGrpSpPr>
          <p:nvPr/>
        </p:nvGrpSpPr>
        <p:grpSpPr bwMode="auto">
          <a:xfrm>
            <a:off x="1476375" y="4479950"/>
            <a:ext cx="6078141" cy="1757362"/>
            <a:chOff x="793" y="3022"/>
            <a:chExt cx="3829" cy="1107"/>
          </a:xfrm>
        </p:grpSpPr>
        <p:pic>
          <p:nvPicPr>
            <p:cNvPr id="73736" name="Picture 6" descr="檢視詳細資料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3158"/>
              <a:ext cx="83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7" name="Text Box 7"/>
            <p:cNvSpPr txBox="1">
              <a:spLocks noChangeArrowheads="1"/>
            </p:cNvSpPr>
            <p:nvPr/>
          </p:nvSpPr>
          <p:spPr bwMode="auto">
            <a:xfrm>
              <a:off x="1701" y="3294"/>
              <a:ext cx="40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5400">
                  <a:ea typeface="華康流隸體" pitchFamily="49" charset="-120"/>
                </a:rPr>
                <a:t>+</a:t>
              </a:r>
            </a:p>
          </p:txBody>
        </p:sp>
        <p:pic>
          <p:nvPicPr>
            <p:cNvPr id="73738" name="Picture 9" descr="檢視詳細資料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203"/>
              <a:ext cx="654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9" name="Text Box 11"/>
            <p:cNvSpPr txBox="1">
              <a:spLocks noChangeArrowheads="1"/>
            </p:cNvSpPr>
            <p:nvPr/>
          </p:nvSpPr>
          <p:spPr bwMode="auto">
            <a:xfrm>
              <a:off x="2971" y="3249"/>
              <a:ext cx="59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5400">
                  <a:ea typeface="華康流隸體" pitchFamily="49" charset="-120"/>
                </a:rPr>
                <a:t>=</a:t>
              </a:r>
            </a:p>
          </p:txBody>
        </p:sp>
        <p:pic>
          <p:nvPicPr>
            <p:cNvPr id="73740" name="Picture 13" descr="男人疑惑表情動畫"/>
            <p:cNvPicPr>
              <a:picLocks noChangeAspect="1" noChangeArrowheads="1" noCrop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022"/>
              <a:ext cx="1107" cy="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1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AE08F49D-00CF-4E4C-81B6-017C18E1A522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54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22785" y="390525"/>
            <a:ext cx="7535465" cy="838200"/>
          </a:xfrm>
        </p:spPr>
        <p:txBody>
          <a:bodyPr anchor="ctr"/>
          <a:lstStyle/>
          <a:p>
            <a:pPr eaLnBrk="1" hangingPunct="1"/>
            <a:r>
              <a:rPr altLang="en-US" sz="4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迷思四 安眠藥</a:t>
            </a:r>
            <a:r>
              <a:rPr lang="en-US" altLang="zh-TW" sz="4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+</a:t>
            </a:r>
            <a:r>
              <a:rPr altLang="en-US" sz="4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助眠保健食品</a:t>
            </a:r>
            <a:r>
              <a:rPr lang="en-US" altLang="zh-TW" sz="40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=?</a:t>
            </a:r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85850" y="1685951"/>
            <a:ext cx="7772400" cy="11525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Q</a:t>
            </a:r>
            <a: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：安眠藥與助眠保健食品一起服用，</a:t>
            </a:r>
            <a: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可增加安眠藥     </a:t>
            </a:r>
            <a:r>
              <a:rPr altLang="en-US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效果嗎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</a:p>
        </p:txBody>
      </p:sp>
      <p:sp>
        <p:nvSpPr>
          <p:cNvPr id="1846276" name="Text Box 4"/>
          <p:cNvSpPr txBox="1">
            <a:spLocks noChangeArrowheads="1"/>
          </p:cNvSpPr>
          <p:nvPr/>
        </p:nvSpPr>
        <p:spPr bwMode="auto">
          <a:xfrm>
            <a:off x="1134666" y="2825775"/>
            <a:ext cx="77771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9625" indent="-8096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 dirty="0">
                <a:ea typeface="標楷體" pitchFamily="65" charset="-120"/>
              </a:rPr>
              <a:t>A1</a:t>
            </a:r>
            <a:r>
              <a:rPr lang="zh-TW" altLang="en-US" sz="3200" b="1" dirty="0">
                <a:ea typeface="標楷體" pitchFamily="65" charset="-120"/>
              </a:rPr>
              <a:t>：同時服用多種助眠的藥物或保健食品，會加重</a:t>
            </a:r>
            <a:r>
              <a:rPr lang="zh-TW" altLang="en-US" sz="3200" b="1" dirty="0" smtClean="0">
                <a:ea typeface="標楷體" pitchFamily="65" charset="-120"/>
              </a:rPr>
              <a:t>中樞 </a:t>
            </a:r>
            <a:r>
              <a:rPr lang="zh-TW" altLang="en-US" sz="3200" b="1" dirty="0">
                <a:ea typeface="標楷體" pitchFamily="65" charset="-120"/>
              </a:rPr>
              <a:t>神經抑制的副作用。因此，不建議同時服用。</a:t>
            </a:r>
            <a:endParaRPr lang="en-US" altLang="zh-TW" sz="3200" b="1" dirty="0">
              <a:ea typeface="標楷體" pitchFamily="65" charset="-120"/>
            </a:endParaRPr>
          </a:p>
        </p:txBody>
      </p:sp>
      <p:sp>
        <p:nvSpPr>
          <p:cNvPr id="73735" name="Text Box 4"/>
          <p:cNvSpPr txBox="1">
            <a:spLocks noChangeArrowheads="1"/>
          </p:cNvSpPr>
          <p:nvPr/>
        </p:nvSpPr>
        <p:spPr bwMode="auto">
          <a:xfrm>
            <a:off x="684610" y="6165850"/>
            <a:ext cx="626387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2400" indent="-1524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en-US" altLang="zh-TW" sz="1200">
                <a:ea typeface="華康流隸體" pitchFamily="49" charset="-120"/>
              </a:rPr>
              <a:t>Micromedex Healthcare series 2.0 2013: DRUGDEX</a:t>
            </a:r>
            <a:r>
              <a:rPr lang="en-US" altLang="zh-TW" sz="1200" baseline="30000">
                <a:ea typeface="華康流隸體" pitchFamily="49" charset="-120"/>
              </a:rPr>
              <a:t>®</a:t>
            </a:r>
            <a:r>
              <a:rPr lang="en-US" altLang="zh-TW" sz="1200">
                <a:ea typeface="華康流隸體" pitchFamily="49" charset="-120"/>
              </a:rPr>
              <a:t> on title”</a:t>
            </a:r>
            <a:r>
              <a:rPr lang="en-US" altLang="zh-TW" sz="1200" b="1">
                <a:ea typeface="華康流隸體" pitchFamily="49" charset="-120"/>
              </a:rPr>
              <a:t> </a:t>
            </a:r>
            <a:r>
              <a:rPr lang="en-US" altLang="en-US" sz="1200">
                <a:ea typeface="華康流隸體" pitchFamily="49" charset="-120"/>
              </a:rPr>
              <a:t>ZOLPIDEM</a:t>
            </a:r>
            <a:r>
              <a:rPr lang="en-US" altLang="zh-TW" sz="1200">
                <a:ea typeface="華康流隸體" pitchFamily="49" charset="-120"/>
              </a:rPr>
              <a:t>”.</a:t>
            </a:r>
            <a:endParaRPr lang="zh-TW" altLang="en-US" sz="1200">
              <a:ea typeface="華康流隸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3317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27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 idx="4294967295"/>
          </p:nvPr>
        </p:nvSpPr>
        <p:spPr>
          <a:xfrm>
            <a:off x="323850" y="260648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迷思五 需要時服用</a:t>
            </a:r>
            <a:r>
              <a:rPr lang="en-US" altLang="zh-TW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?</a:t>
            </a:r>
            <a:endParaRPr altLang="en-US" sz="4800" b="1" dirty="0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74755" name="內容版面配置區 2"/>
          <p:cNvSpPr>
            <a:spLocks noGrp="1"/>
          </p:cNvSpPr>
          <p:nvPr>
            <p:ph idx="4294967295"/>
          </p:nvPr>
        </p:nvSpPr>
        <p:spPr>
          <a:xfrm>
            <a:off x="1042988" y="2099841"/>
            <a:ext cx="7629525" cy="4281487"/>
          </a:xfrm>
        </p:spPr>
        <p:txBody>
          <a:bodyPr/>
          <a:lstStyle/>
          <a:p>
            <a:pPr eaLnBrk="1" hangingPunct="1"/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不用藥當夜，可遵循睡眠衛生與身心放鬆等方法。</a:t>
            </a:r>
          </a:p>
          <a:p>
            <a:pPr eaLnBrk="1" hangingPunct="1"/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無法入睡時才服藥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，若服藥前即可自行入睡，則不需規則使用。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/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根據</a:t>
            </a:r>
            <a:r>
              <a:rPr altLang="en-US" sz="2800" b="1" u="sng" smtClean="0">
                <a:latin typeface="Arial" charset="0"/>
                <a:ea typeface="標楷體" pitchFamily="65" charset="-120"/>
                <a:cs typeface="微軟正黑體" pitchFamily="34" charset="-120"/>
              </a:rPr>
              <a:t>過去經驗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預測當夜有可能嚴重失眠時。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/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期待隔天須要有充足飽滿的精神時使用。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/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如果確實需要用藥時，仍可於就寢後</a:t>
            </a:r>
            <a:r>
              <a:rPr lang="en-US" altLang="zh-TW" sz="2800" b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</a:t>
            </a:r>
            <a:r>
              <a:rPr altLang="en-US" sz="2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小時決定使用。</a:t>
            </a:r>
            <a:endParaRPr lang="en-US" altLang="zh-TW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/>
            <a:endParaRPr altLang="en-US" sz="2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75C9CEC9-A1E5-4E87-94CE-70CD29D860ED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55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0113" y="1452141"/>
            <a:ext cx="4248150" cy="579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TW" altLang="en-US" sz="3200" b="1" kern="0" dirty="0">
                <a:solidFill>
                  <a:srgbClr val="000000"/>
                </a:solidFill>
                <a:latin typeface="標楷體"/>
                <a:ea typeface="標楷體"/>
              </a:rPr>
              <a:t>個別治療失眠新趨勢</a:t>
            </a:r>
            <a:endParaRPr lang="en-US" altLang="zh-TW" sz="3200" b="1" kern="0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1258491" y="6165851"/>
            <a:ext cx="626506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>
                <a:ea typeface="標楷體" pitchFamily="65" charset="-120"/>
              </a:rPr>
              <a:t>From: 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台大醫院睡眠醫學中心</a:t>
            </a:r>
            <a:r>
              <a:rPr lang="en-US" altLang="zh-TW" sz="120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200">
                <a:latin typeface="標楷體" pitchFamily="65" charset="-120"/>
                <a:ea typeface="標楷體" pitchFamily="65" charset="-120"/>
              </a:rPr>
              <a:t>失眠知多少衛教單張</a:t>
            </a:r>
          </a:p>
        </p:txBody>
      </p:sp>
    </p:spTree>
    <p:extLst>
      <p:ext uri="{BB962C8B-B14F-4D97-AF65-F5344CB8AC3E}">
        <p14:creationId xmlns:p14="http://schemas.microsoft.com/office/powerpoint/2010/main" val="41206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編號版面配置區 1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B78DE115-F62F-49EF-92CB-9E40FCFF0BF4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56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549276"/>
            <a:ext cx="7315200" cy="7207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altLang="en-US" sz="39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正確使用</a:t>
            </a:r>
            <a:r>
              <a:rPr altLang="en-US" sz="3900" b="1" u="sng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鎮靜安眠</a:t>
            </a:r>
            <a:r>
              <a:rPr altLang="en-US" sz="3900" b="1" smtClean="0">
                <a:solidFill>
                  <a:srgbClr val="660033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藥五大核心能力</a:t>
            </a:r>
            <a:endParaRPr altLang="en-US" sz="3900" b="1" u="sng" smtClean="0">
              <a:solidFill>
                <a:srgbClr val="660033"/>
              </a:solidFill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9632" y="1844824"/>
            <a:ext cx="6563296" cy="90805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normAutofit fontScale="92500"/>
          </a:bodyPr>
          <a:lstStyle/>
          <a:p>
            <a:pPr marL="444500" indent="-444500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altLang="en-US" sz="4000" b="1" dirty="0" smtClean="0">
                <a:solidFill>
                  <a:srgbClr val="FF3300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能力五 與醫師、藥師作朋友</a:t>
            </a:r>
          </a:p>
        </p:txBody>
      </p:sp>
      <p:pic>
        <p:nvPicPr>
          <p:cNvPr id="75781" name="Picture 5" descr="檢視詳細資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005264"/>
            <a:ext cx="2231231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檢視詳細資料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60" y="3817939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600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檢視詳細資料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31" y="4986338"/>
            <a:ext cx="162520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9FDBD646-8C80-4C55-A0A6-6480F095EF7B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57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6985" y="544890"/>
            <a:ext cx="7967663" cy="677108"/>
          </a:xfrm>
        </p:spPr>
        <p:txBody>
          <a:bodyPr anchor="ctr">
            <a:spAutoFit/>
          </a:bodyPr>
          <a:lstStyle/>
          <a:p>
            <a:pPr algn="ctr" eaLnBrk="1" hangingPunct="1"/>
            <a:r>
              <a:rPr altLang="en-US" sz="3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能力五  與醫師、藥師作朋友</a:t>
            </a:r>
            <a:endParaRPr altLang="en-US" sz="1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6048" y="2060576"/>
            <a:ext cx="7703344" cy="3097213"/>
          </a:xfrm>
        </p:spPr>
        <p:txBody>
          <a:bodyPr>
            <a:normAutofit fontScale="92500"/>
          </a:bodyPr>
          <a:lstStyle/>
          <a:p>
            <a:pPr marL="609600" indent="-609600" eaLnBrk="1" hangingPunct="1"/>
            <a:r>
              <a:rPr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紀錄諮詢電話：將認識的醫師或藥師的聯絡電話記在緊急電話簿內，以作為健康諮詢之用。</a:t>
            </a:r>
          </a:p>
          <a:p>
            <a:pPr marL="609600" indent="-609600" eaLnBrk="1" hangingPunct="1"/>
            <a:r>
              <a:rPr altLang="zh-TW" sz="32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問專家：用藥的任何問題，應請教醫師或藥師(或直接撥打藥袋上的藥師電話諮詢請教)，不要聽信非醫藥專業人員的建議。</a:t>
            </a:r>
          </a:p>
          <a:p>
            <a:pPr marL="609600" indent="-609600" eaLnBrk="1" hangingPunct="1">
              <a:buFont typeface="Arial" charset="0"/>
              <a:buNone/>
            </a:pPr>
            <a:endParaRPr altLang="en-US" sz="32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pic>
        <p:nvPicPr>
          <p:cNvPr id="76806" name="Picture 6" descr="檢視詳細資料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10" y="5287964"/>
            <a:ext cx="1107281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4"/>
          <p:cNvSpPr>
            <a:spLocks noChangeArrowheads="1"/>
          </p:cNvSpPr>
          <p:nvPr/>
        </p:nvSpPr>
        <p:spPr bwMode="auto">
          <a:xfrm>
            <a:off x="827485" y="1311276"/>
            <a:ext cx="7343775" cy="588963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CC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失眠診治找醫師，用藥諮詢找藥師。</a:t>
            </a:r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32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6808" name="Picture 8" descr="穿著白袍的醫師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7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62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65B5225F-DC21-4D2C-8D7B-5029D73C6B5A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58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404813"/>
            <a:ext cx="7535466" cy="838200"/>
          </a:xfrm>
        </p:spPr>
        <p:txBody>
          <a:bodyPr anchor="ctr"/>
          <a:lstStyle/>
          <a:p>
            <a:pPr algn="ctr" eaLnBrk="1" hangingPunct="1"/>
            <a:r>
              <a:rPr altLang="en-US" sz="48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參考資料</a:t>
            </a:r>
            <a:endParaRPr altLang="zh-TW" sz="4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811809"/>
            <a:ext cx="7772400" cy="42814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衛生福利部食品藥物管理署反毒資源館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  <a:hlinkClick r:id="rId2"/>
              </a:rPr>
              <a:t>http://consumer.fda.gov.tw/Pages/List.aspx?nodeID=374</a:t>
            </a:r>
            <a:endParaRPr lang="en-US" altLang="zh-TW" sz="24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黑天白夜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-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找回燦爛的陽光 </a:t>
            </a:r>
            <a:r>
              <a:rPr lang="en-US" altLang="zh-TW" sz="2400" b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hlinkClick r:id="rId3"/>
              </a:rPr>
              <a:t>http://consumer.fda.gov.tw/Pages/Detail.aspx?nodeID=479&amp;pid=7180 </a:t>
            </a:r>
            <a:endParaRPr lang="en-US" altLang="zh-TW" sz="2400" b="1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altLang="en-US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臺大醫院睡眠中心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-</a:t>
            </a:r>
            <a:r>
              <a:rPr altLang="en-US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衛教專區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 </a:t>
            </a:r>
            <a:r>
              <a:rPr lang="en-US" altLang="zh-TW" sz="2400" b="1" smtClean="0">
                <a:latin typeface="Arial Unicode MS" pitchFamily="34" charset="-120"/>
                <a:ea typeface="標楷體" pitchFamily="65" charset="-120"/>
                <a:cs typeface="Arial Unicode MS" pitchFamily="34" charset="-120"/>
                <a:hlinkClick r:id="rId4"/>
              </a:rPr>
              <a:t>http://www.ntuh.gov.tw/SLP/healthEducation/default.aspx</a:t>
            </a:r>
            <a:endParaRPr lang="en-US" altLang="zh-TW" sz="2400" b="1" smtClean="0">
              <a:latin typeface="Arial Unicode MS" pitchFamily="34" charset="-120"/>
              <a:ea typeface="標楷體" pitchFamily="65" charset="-120"/>
              <a:cs typeface="Arial Unicode MS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altLang="en-US" sz="2400" b="1" smtClean="0">
                <a:solidFill>
                  <a:srgbClr val="003366"/>
                </a:solidFill>
                <a:latin typeface="Arial" charset="0"/>
                <a:ea typeface="標楷體" pitchFamily="65" charset="-120"/>
                <a:cs typeface="Arial Unicode MS" pitchFamily="34" charset="-120"/>
                <a:hlinkClick r:id="rId5"/>
              </a:rPr>
              <a:t>失眠問診指引</a:t>
            </a:r>
            <a:r>
              <a:rPr lang="en-US" altLang="zh-TW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.</a:t>
            </a:r>
            <a:r>
              <a:rPr altLang="en-US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台灣睡眠醫學學會修訂 </a:t>
            </a:r>
            <a:r>
              <a:rPr lang="en-US" altLang="zh-TW" sz="2400" b="1" smtClean="0">
                <a:latin typeface="Arial Unicode MS" pitchFamily="34" charset="-120"/>
                <a:ea typeface="標楷體" pitchFamily="65" charset="-120"/>
                <a:cs typeface="Arial Unicode MS" pitchFamily="34" charset="-120"/>
              </a:rPr>
              <a:t>Mar.23,2007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UpToDate 2013.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b="1" smtClean="0">
                <a:latin typeface="Arial" charset="0"/>
                <a:ea typeface="標楷體" pitchFamily="65" charset="-120"/>
                <a:cs typeface="Arial Unicode MS" pitchFamily="34" charset="-120"/>
              </a:rPr>
              <a:t>Micromedex Healthcare series 2.0 2013.</a:t>
            </a:r>
          </a:p>
        </p:txBody>
      </p:sp>
    </p:spTree>
    <p:extLst>
      <p:ext uri="{BB962C8B-B14F-4D97-AF65-F5344CB8AC3E}">
        <p14:creationId xmlns:p14="http://schemas.microsoft.com/office/powerpoint/2010/main" val="4029300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8229600" cy="914400"/>
          </a:xfrm>
        </p:spPr>
        <p:txBody>
          <a:bodyPr anchor="ctr"/>
          <a:lstStyle/>
          <a:p>
            <a:pPr algn="ctr" eaLnBrk="1" hangingPunct="1"/>
            <a:r>
              <a:rPr altLang="en-US" sz="4800" b="1" dirty="0" smtClean="0">
                <a:latin typeface="Arial" charset="0"/>
                <a:ea typeface="標楷體" pitchFamily="65" charset="-120"/>
                <a:cs typeface="微軟正黑體" pitchFamily="34" charset="-120"/>
              </a:rPr>
              <a:t>感謝</a:t>
            </a:r>
          </a:p>
        </p:txBody>
      </p:sp>
      <p:sp>
        <p:nvSpPr>
          <p:cNvPr id="81923" name="內容版面配置區 2"/>
          <p:cNvSpPr>
            <a:spLocks noGrp="1"/>
          </p:cNvSpPr>
          <p:nvPr>
            <p:ph idx="4294967295"/>
          </p:nvPr>
        </p:nvSpPr>
        <p:spPr>
          <a:xfrm>
            <a:off x="781050" y="1916832"/>
            <a:ext cx="7772400" cy="4281487"/>
          </a:xfrm>
        </p:spPr>
        <p:txBody>
          <a:bodyPr/>
          <a:lstStyle/>
          <a:p>
            <a:pPr eaLnBrk="1" hangingPunct="1"/>
            <a:r>
              <a:rPr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馬偕紀念醫院藥劑部陳智芳藥師撰稿</a:t>
            </a:r>
          </a:p>
          <a:p>
            <a:pPr eaLnBrk="1" hangingPunct="1"/>
            <a:r>
              <a:rPr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財團法人醫院評鑑暨醫療品質策進會黃莉蓉組長審稿</a:t>
            </a:r>
          </a:p>
          <a:p>
            <a:pPr eaLnBrk="1" hangingPunct="1"/>
            <a:r>
              <a:rPr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臺大醫院家庭醫學部梁繼權醫師審稿</a:t>
            </a:r>
          </a:p>
          <a:p>
            <a:pPr eaLnBrk="1" hangingPunct="1"/>
            <a:r>
              <a:rPr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臺大醫院家庭醫學部詹其峰醫師審稿</a:t>
            </a:r>
          </a:p>
          <a:p>
            <a:pPr eaLnBrk="1" hangingPunct="1"/>
            <a:r>
              <a:rPr altLang="zh-TW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台灣家庭醫學醫學會秘書長李汝禮審稿</a:t>
            </a:r>
          </a:p>
          <a:p>
            <a:pPr eaLnBrk="1" hangingPunct="1"/>
            <a:r>
              <a:rPr altLang="en-US" sz="2400" b="1" smtClean="0">
                <a:solidFill>
                  <a:srgbClr val="080808"/>
                </a:solidFill>
                <a:ea typeface="標楷體" pitchFamily="65" charset="-120"/>
                <a:cs typeface="微軟正黑體" pitchFamily="34" charset="-120"/>
              </a:rPr>
              <a:t>衛生福利部食品藥物管理署</a:t>
            </a:r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葉明功署長審稿</a:t>
            </a:r>
          </a:p>
          <a:p>
            <a:pPr eaLnBrk="1" hangingPunct="1"/>
            <a:r>
              <a:rPr altLang="en-US" sz="2400" b="1" smtClean="0">
                <a:latin typeface="Arial" charset="0"/>
                <a:ea typeface="標楷體" pitchFamily="65" charset="-120"/>
                <a:cs typeface="微軟正黑體" pitchFamily="34" charset="-120"/>
              </a:rPr>
              <a:t>財團法人國範文教基金會紀雪雲主委審稿 </a:t>
            </a:r>
            <a:endParaRPr lang="en-US" altLang="zh-TW" sz="24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  <a:p>
            <a:pPr eaLnBrk="1" hangingPunct="1"/>
            <a:endParaRPr altLang="en-US" sz="24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81924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99A59E1B-1859-4D0F-ACF1-4DC56C91E0F1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59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3131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編號版面配置區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901496" indent="-346729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386916" indent="-277383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941683" indent="-277383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496449" indent="-277383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3051216" indent="-277383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3605982" indent="-277383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4160749" indent="-277383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4715515" indent="-277383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fld id="{B760FBB3-7202-4133-A90B-D92901F0C3CB}" type="slidenum">
              <a:rPr lang="zh-TW" altLang="en-US" sz="1500" b="0" i="0">
                <a:latin typeface="Times New Roman" pitchFamily="18" charset="0"/>
                <a:ea typeface="新細明體" pitchFamily="18" charset="-120"/>
              </a:rPr>
              <a:pPr eaLnBrk="1" hangingPunct="1">
                <a:defRPr/>
              </a:pPr>
              <a:t>6</a:t>
            </a:fld>
            <a:endParaRPr lang="en-US" altLang="zh-TW" sz="1500" b="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79512" y="2509240"/>
            <a:ext cx="8987146" cy="28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38" tIns="54419" rIns="108838" bIns="54419"/>
          <a:lstStyle>
            <a:lvl1pPr marL="460375" indent="-460375" algn="l" defTabSz="89693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kumimoji="1" sz="2900">
                <a:solidFill>
                  <a:schemeClr val="tx1"/>
                </a:solidFill>
                <a:latin typeface="+mn-lt"/>
                <a:ea typeface="標楷體" pitchFamily="65" charset="-120"/>
                <a:cs typeface="+mn-cs"/>
              </a:defRPr>
            </a:lvl1pPr>
            <a:lvl2pPr marL="890588" indent="-428625" algn="l" defTabSz="89693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p"/>
              <a:defRPr kumimoji="1" sz="2600">
                <a:solidFill>
                  <a:schemeClr val="tx1"/>
                </a:solidFill>
                <a:latin typeface="+mn-lt"/>
                <a:ea typeface="標楷體" pitchFamily="65" charset="-120"/>
              </a:defRPr>
            </a:lvl2pPr>
            <a:lvl3pPr marL="1279525" indent="-387350" algn="l" defTabSz="89693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ü"/>
              <a:defRPr kumimoji="1" sz="2300">
                <a:solidFill>
                  <a:schemeClr val="tx1"/>
                </a:solidFill>
                <a:latin typeface="+mn-lt"/>
                <a:ea typeface="標楷體" pitchFamily="65" charset="-120"/>
              </a:defRPr>
            </a:lvl3pPr>
            <a:lvl4pPr marL="1662113" indent="-381000" algn="l" defTabSz="89693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標楷體" pitchFamily="65" charset="-120"/>
              </a:defRPr>
            </a:lvl4pPr>
            <a:lvl5pPr marL="2054225" indent="-390525" algn="l" defTabSz="896938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標楷體" pitchFamily="65" charset="-120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 sz="4000" b="1" dirty="0"/>
              <a:t>馬克吐溫說</a:t>
            </a:r>
            <a:endParaRPr lang="en-US" altLang="zh-TW" sz="4000" b="1" dirty="0"/>
          </a:p>
          <a:p>
            <a:pPr marL="0" indent="0">
              <a:buNone/>
              <a:defRPr/>
            </a:pPr>
            <a:r>
              <a:rPr lang="zh-TW" altLang="en-US" sz="4000" b="1" dirty="0"/>
              <a:t>  「戒菸不難，我已經戒了幾百次了</a:t>
            </a:r>
            <a:r>
              <a:rPr lang="en-US" altLang="zh-TW" sz="4000" b="1" dirty="0"/>
              <a:t>!</a:t>
            </a:r>
            <a:r>
              <a:rPr lang="zh-TW" altLang="en-US" sz="4000" b="1" dirty="0"/>
              <a:t>」</a:t>
            </a:r>
          </a:p>
          <a:p>
            <a:pPr>
              <a:defRPr/>
            </a:pPr>
            <a:r>
              <a:rPr lang="zh-TW" altLang="en-US" sz="4000" b="1" dirty="0"/>
              <a:t>戒菸成功關鍵</a:t>
            </a:r>
            <a:r>
              <a:rPr lang="en-US" altLang="zh-TW" sz="4000" b="1" dirty="0"/>
              <a:t/>
            </a:r>
            <a:br>
              <a:rPr lang="en-US" altLang="zh-TW" sz="4000" b="1" dirty="0"/>
            </a:br>
            <a:r>
              <a:rPr lang="zh-TW" altLang="en-US" sz="4000" b="1" dirty="0"/>
              <a:t>增加戒菸的嘗試次數，增長每次戒菸的時數</a:t>
            </a:r>
            <a:endParaRPr lang="en-US" altLang="zh-TW" sz="4000" b="1" dirty="0"/>
          </a:p>
          <a:p>
            <a:pPr>
              <a:defRPr/>
            </a:pPr>
            <a:endParaRPr lang="en-US" altLang="zh-TW" sz="4000" b="1" dirty="0"/>
          </a:p>
          <a:p>
            <a:pPr marL="0" indent="0">
              <a:buNone/>
              <a:defRPr/>
            </a:pPr>
            <a:endParaRPr lang="en-US" altLang="zh-TW" sz="4000" b="1" dirty="0"/>
          </a:p>
        </p:txBody>
      </p:sp>
      <p:sp>
        <p:nvSpPr>
          <p:cNvPr id="50180" name="Rectangle 2"/>
          <p:cNvSpPr txBox="1">
            <a:spLocks noChangeArrowheads="1"/>
          </p:cNvSpPr>
          <p:nvPr/>
        </p:nvSpPr>
        <p:spPr bwMode="auto">
          <a:xfrm>
            <a:off x="1549198" y="742951"/>
            <a:ext cx="6407178" cy="1507131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38" tIns="54419" rIns="108838" bIns="54419" anchor="b"/>
          <a:lstStyle>
            <a:lvl1pPr defTabSz="896938" eaLnBrk="0" hangingPunct="0"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defTabSz="896938" eaLnBrk="0" hangingPunct="0"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defTabSz="896938" eaLnBrk="0" hangingPunct="0"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defTabSz="896938" eaLnBrk="0" hangingPunct="0"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defTabSz="896938" eaLnBrk="0" hangingPunct="0"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defTabSz="8969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defTabSz="8969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defTabSz="8969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defTabSz="8969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1600" b="1" 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r>
              <a:rPr lang="zh-TW" altLang="en-US" sz="9700" i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zh-TW" altLang="en-US" sz="9700" i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zh-TW" altLang="en-US" sz="9700" i="0" dirty="0">
                <a:solidFill>
                  <a:schemeClr val="bg1"/>
                </a:solidFill>
                <a:latin typeface="Times New Roman" pitchFamily="18" charset="0"/>
              </a:rPr>
              <a:t>先說結論</a:t>
            </a:r>
            <a:endParaRPr lang="en-US" altLang="zh-TW" sz="97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28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algn="ctr" eaLnBrk="1" hangingPunct="1"/>
            <a:endParaRPr altLang="en-US" sz="4800" b="1" smtClean="0">
              <a:latin typeface="Arial" charset="0"/>
              <a:ea typeface="標楷體" pitchFamily="65" charset="-120"/>
              <a:cs typeface="微軟正黑體" pitchFamily="34" charset="-120"/>
            </a:endParaRPr>
          </a:p>
        </p:txBody>
      </p:sp>
      <p:sp>
        <p:nvSpPr>
          <p:cNvPr id="82947" name="內容版面配置區 2"/>
          <p:cNvSpPr>
            <a:spLocks noGrp="1"/>
          </p:cNvSpPr>
          <p:nvPr>
            <p:ph idx="4294967295"/>
          </p:nvPr>
        </p:nvSpPr>
        <p:spPr>
          <a:xfrm>
            <a:off x="2210992" y="2844800"/>
            <a:ext cx="4698206" cy="10477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altLang="en-US" sz="4000" b="1" smtClean="0">
                <a:solidFill>
                  <a:srgbClr val="002060"/>
                </a:solidFill>
                <a:latin typeface="Arial" charset="0"/>
                <a:ea typeface="標楷體" pitchFamily="65" charset="-120"/>
                <a:cs typeface="微軟正黑體" pitchFamily="34" charset="-120"/>
              </a:rPr>
              <a:t>健康快樂  夜夜好眠</a:t>
            </a:r>
          </a:p>
        </p:txBody>
      </p:sp>
      <p:sp>
        <p:nvSpPr>
          <p:cNvPr id="82948" name="投影片編號版面配置區 3"/>
          <p:cNvSpPr txBox="1">
            <a:spLocks noGrp="1"/>
          </p:cNvSpPr>
          <p:nvPr/>
        </p:nvSpPr>
        <p:spPr bwMode="auto">
          <a:xfrm>
            <a:off x="802957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8880A2F-444D-4AE0-A78B-E56FC1E28AC2}" type="slidenum">
              <a:rPr kumimoji="0" lang="en-US" altLang="zh-TW" sz="20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algn="r" eaLnBrk="1" hangingPunct="1"/>
              <a:t>60</a:t>
            </a:fld>
            <a:endParaRPr kumimoji="0" lang="en-US" altLang="zh-TW" sz="200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2949" name="文字方塊 4"/>
          <p:cNvSpPr txBox="1">
            <a:spLocks noChangeArrowheads="1"/>
          </p:cNvSpPr>
          <p:nvPr/>
        </p:nvSpPr>
        <p:spPr bwMode="auto">
          <a:xfrm>
            <a:off x="2556273" y="1916113"/>
            <a:ext cx="3455194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800">
                <a:solidFill>
                  <a:srgbClr val="660033"/>
                </a:solidFill>
                <a:latin typeface="新細明體" pitchFamily="18" charset="-120"/>
                <a:ea typeface="Arial Unicode MS" pitchFamily="34" charset="-120"/>
                <a:cs typeface="Arial Unicode MS" pitchFamily="34" charset="-120"/>
              </a:rPr>
              <a:t>謝謝</a:t>
            </a:r>
            <a:r>
              <a:rPr lang="en-US" altLang="zh-TW" sz="4800">
                <a:solidFill>
                  <a:srgbClr val="660033"/>
                </a:solidFill>
                <a:latin typeface="新細明體" pitchFamily="18" charset="-120"/>
                <a:ea typeface="Arial Unicode MS" pitchFamily="34" charset="-120"/>
                <a:cs typeface="Arial Unicode MS" pitchFamily="34" charset="-120"/>
              </a:rPr>
              <a:t>!</a:t>
            </a:r>
            <a:endParaRPr lang="zh-TW" altLang="en-US" sz="4800">
              <a:solidFill>
                <a:srgbClr val="660033"/>
              </a:solidFill>
              <a:latin typeface="新細明體" pitchFamily="18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2950" name="Picture 2" descr="影片放映機播放「The End」文字的動畫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60" y="1471614"/>
            <a:ext cx="2482204" cy="248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檢視詳細資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85" y="3804642"/>
            <a:ext cx="2836068" cy="283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428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597432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zh-TW" altLang="en-US" sz="6000" dirty="0" smtClean="0"/>
              <a:t>反轉毒害四行動</a:t>
            </a:r>
            <a:endParaRPr lang="zh-TW" sz="6000" dirty="0"/>
          </a:p>
        </p:txBody>
      </p:sp>
      <p:sp>
        <p:nvSpPr>
          <p:cNvPr id="3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428660" y="5072074"/>
            <a:ext cx="7772400" cy="1571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-13379" y="5211779"/>
            <a:ext cx="67754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>
              <a:defRPr/>
            </a:pP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藥師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公會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藥局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OOO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藥師</a:t>
            </a:r>
            <a:endParaRPr lang="zh-TW" altLang="en-US" sz="2800" dirty="0">
              <a:solidFill>
                <a:schemeClr val="accent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272807" cy="1012974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大綱</a:t>
            </a:r>
            <a:endParaRPr lang="zh-TW" sz="5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4648200" cy="4297363"/>
          </a:xfrm>
        </p:spPr>
        <p:txBody>
          <a:bodyPr/>
          <a:lstStyle/>
          <a:p>
            <a:endParaRPr lang="zh-TW" dirty="0"/>
          </a:p>
          <a:p>
            <a:pPr marL="0" indent="0">
              <a:buNone/>
            </a:pPr>
            <a:endParaRPr lang="zh-TW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zh-TW"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endParaRPr lang="zh-TW" altLang="en-US" sz="4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57200" y="1600200"/>
            <a:ext cx="857929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行動一 珍愛生命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愛自己 </a:t>
            </a:r>
          </a:p>
          <a:p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行動二 防毒拒毒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拒菸、酒、毒沾身</a:t>
            </a:r>
          </a:p>
          <a:p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行動三 知毒反毒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打擊毒害、毒品止步</a:t>
            </a:r>
          </a:p>
          <a:p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行動四 關懷協助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積極轉介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3399" y="1600200"/>
            <a:ext cx="849471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愛自己</a:t>
            </a: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每個生命都是珍貴的，但總會面臨各種壓力與誘惑，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做正確的決定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，結果將完全不同。</a:t>
            </a:r>
            <a:endParaRPr lang="zh-TW" altLang="en-US" sz="3200" dirty="0" smtClean="0">
              <a:latin typeface="Calibri" pitchFamily="34" charset="0"/>
              <a:ea typeface="新細明體" pitchFamily="18" charset="-120"/>
            </a:endParaRPr>
          </a:p>
          <a:p>
            <a:endParaRPr lang="zh-TW" altLang="en-US" dirty="0" smtClean="0">
              <a:solidFill>
                <a:srgbClr val="333399"/>
              </a:solidFill>
              <a:latin typeface="Calibri" pitchFamily="34" charset="0"/>
              <a:ea typeface="新細明體" pitchFamily="18" charset="-120"/>
            </a:endParaRPr>
          </a:p>
          <a:p>
            <a:pPr>
              <a:buFontTx/>
              <a:buNone/>
            </a:pPr>
            <a:endParaRPr lang="zh-TW" altLang="en-US" dirty="0" smtClean="0">
              <a:solidFill>
                <a:srgbClr val="333399"/>
              </a:solidFill>
              <a:ea typeface="新細明體" pitchFamily="18" charset="-120"/>
            </a:endParaRPr>
          </a:p>
        </p:txBody>
      </p:sp>
      <p:sp>
        <p:nvSpPr>
          <p:cNvPr id="11" name="雲朵形圖說文字 6"/>
          <p:cNvSpPr>
            <a:spLocks noChangeArrowheads="1"/>
          </p:cNvSpPr>
          <p:nvPr/>
        </p:nvSpPr>
        <p:spPr bwMode="auto">
          <a:xfrm>
            <a:off x="4100513" y="3375025"/>
            <a:ext cx="1498600" cy="6223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800" b="1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好奇</a:t>
            </a:r>
          </a:p>
        </p:txBody>
      </p:sp>
      <p:sp>
        <p:nvSpPr>
          <p:cNvPr id="12" name="雲朵形圖說文字 7"/>
          <p:cNvSpPr>
            <a:spLocks noChangeArrowheads="1"/>
          </p:cNvSpPr>
          <p:nvPr/>
        </p:nvSpPr>
        <p:spPr bwMode="auto">
          <a:xfrm>
            <a:off x="1204913" y="3719513"/>
            <a:ext cx="2468562" cy="622300"/>
          </a:xfrm>
          <a:prstGeom prst="cloudCallout">
            <a:avLst>
              <a:gd name="adj1" fmla="val 34907"/>
              <a:gd name="adj2" fmla="val 69875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800" b="1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尋求刺激</a:t>
            </a:r>
          </a:p>
        </p:txBody>
      </p:sp>
      <p:sp>
        <p:nvSpPr>
          <p:cNvPr id="13" name="雲朵形圖說文字 8"/>
          <p:cNvSpPr>
            <a:spLocks noChangeArrowheads="1"/>
          </p:cNvSpPr>
          <p:nvPr/>
        </p:nvSpPr>
        <p:spPr bwMode="auto">
          <a:xfrm>
            <a:off x="900113" y="4579938"/>
            <a:ext cx="2468562" cy="622300"/>
          </a:xfrm>
          <a:prstGeom prst="cloudCallout">
            <a:avLst>
              <a:gd name="adj1" fmla="val 34907"/>
              <a:gd name="adj2" fmla="val 69875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800" b="1" dirty="0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</a:rPr>
              <a:t>生活沉悶</a:t>
            </a:r>
          </a:p>
        </p:txBody>
      </p:sp>
      <p:sp>
        <p:nvSpPr>
          <p:cNvPr id="14" name="雲朵形圖說文字 9"/>
          <p:cNvSpPr>
            <a:spLocks noChangeArrowheads="1"/>
          </p:cNvSpPr>
          <p:nvPr/>
        </p:nvSpPr>
        <p:spPr bwMode="auto">
          <a:xfrm>
            <a:off x="6107113" y="3552825"/>
            <a:ext cx="2921000" cy="6223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600" b="1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</a:rPr>
              <a:t>家庭不和諧</a:t>
            </a:r>
          </a:p>
        </p:txBody>
      </p:sp>
      <p:sp>
        <p:nvSpPr>
          <p:cNvPr id="15" name="雲朵形圖說文字 10"/>
          <p:cNvSpPr>
            <a:spLocks noChangeArrowheads="1"/>
          </p:cNvSpPr>
          <p:nvPr/>
        </p:nvSpPr>
        <p:spPr bwMode="auto">
          <a:xfrm>
            <a:off x="6238875" y="5202238"/>
            <a:ext cx="2657475" cy="1209675"/>
          </a:xfrm>
          <a:prstGeom prst="cloudCallout">
            <a:avLst>
              <a:gd name="adj1" fmla="val -43713"/>
              <a:gd name="adj2" fmla="val 59579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800" b="1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</a:rPr>
              <a:t>對毒品</a:t>
            </a:r>
            <a:endParaRPr kumimoji="0" lang="en-US" altLang="zh-TW" sz="2800" b="1">
              <a:solidFill>
                <a:srgbClr val="CC0000"/>
              </a:solidFill>
              <a:latin typeface="Times New Roman" pitchFamily="18" charset="0"/>
              <a:ea typeface="標楷體" pitchFamily="65" charset="-120"/>
            </a:endParaRPr>
          </a:p>
          <a:p>
            <a:pPr algn="ctr"/>
            <a:r>
              <a:rPr kumimoji="0" lang="zh-TW" altLang="en-US" sz="2800" b="1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</a:rPr>
              <a:t>認識不清</a:t>
            </a:r>
          </a:p>
        </p:txBody>
      </p:sp>
      <p:sp>
        <p:nvSpPr>
          <p:cNvPr id="16" name="雲朵形圖說文字 12"/>
          <p:cNvSpPr>
            <a:spLocks noChangeArrowheads="1"/>
          </p:cNvSpPr>
          <p:nvPr/>
        </p:nvSpPr>
        <p:spPr bwMode="auto">
          <a:xfrm>
            <a:off x="1114425" y="5419725"/>
            <a:ext cx="2470150" cy="622300"/>
          </a:xfrm>
          <a:prstGeom prst="cloudCallout">
            <a:avLst>
              <a:gd name="adj1" fmla="val 34907"/>
              <a:gd name="adj2" fmla="val 69875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800" b="1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</a:rPr>
              <a:t>害怕拒絕</a:t>
            </a:r>
          </a:p>
        </p:txBody>
      </p:sp>
      <p:sp>
        <p:nvSpPr>
          <p:cNvPr id="17" name="投影片編號版面配置區 11"/>
          <p:cNvSpPr txBox="1">
            <a:spLocks noGrp="1"/>
          </p:cNvSpPr>
          <p:nvPr/>
        </p:nvSpPr>
        <p:spPr bwMode="auto">
          <a:xfrm>
            <a:off x="6940550" y="6602413"/>
            <a:ext cx="22352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endParaRPr kumimoji="0" lang="en-US" altLang="zh-TW" sz="1600">
              <a:latin typeface="Times New Roman" pitchFamily="18" charset="0"/>
              <a:ea typeface="標楷體" pitchFamily="65" charset="-120"/>
              <a:cs typeface="華康中圓體"/>
            </a:endParaRPr>
          </a:p>
        </p:txBody>
      </p:sp>
      <p:pic>
        <p:nvPicPr>
          <p:cNvPr id="18" name="Picture 12" descr="P10-P11¤£©¯ºÖªº¿ï¾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175125"/>
            <a:ext cx="241458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雲朵形圖說文字 9"/>
          <p:cNvSpPr>
            <a:spLocks noChangeArrowheads="1"/>
          </p:cNvSpPr>
          <p:nvPr/>
        </p:nvSpPr>
        <p:spPr bwMode="auto">
          <a:xfrm>
            <a:off x="6238875" y="4378325"/>
            <a:ext cx="2622550" cy="622300"/>
          </a:xfrm>
          <a:prstGeom prst="cloudCallout">
            <a:avLst>
              <a:gd name="adj1" fmla="val -36727"/>
              <a:gd name="adj2" fmla="val 71144"/>
            </a:avLst>
          </a:prstGeom>
          <a:solidFill>
            <a:schemeClr val="accent1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0" lang="zh-TW" altLang="en-US" sz="2600" b="1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</a:rPr>
              <a:t>課業壓力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行動一.珍愛生命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820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做身體的主人</a:t>
            </a:r>
          </a:p>
          <a:p>
            <a:pPr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建立且維持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健康的生活型態</a:t>
            </a:r>
          </a:p>
          <a:p>
            <a:pPr marL="0" indent="0">
              <a:buFontTx/>
              <a:buNone/>
              <a:defRPr/>
            </a:pPr>
            <a:endParaRPr lang="zh-TW" altLang="en-US" sz="2800" dirty="0" smtClean="0">
              <a:latin typeface="Calibri" charset="0"/>
              <a:ea typeface="新細明體" pitchFamily="18" charset="-120"/>
            </a:endParaRPr>
          </a:p>
          <a:p>
            <a:pPr>
              <a:defRPr/>
            </a:pPr>
            <a:endParaRPr lang="zh-TW" altLang="en-US" sz="2800" dirty="0" smtClean="0">
              <a:ea typeface="新細明體" pitchFamily="18" charset="-120"/>
            </a:endParaRPr>
          </a:p>
        </p:txBody>
      </p:sp>
      <p:pic>
        <p:nvPicPr>
          <p:cNvPr id="5" name="Picture 2" descr="C:\Users\Pei Pei Huang\Desktop\1329293936-3305014066_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862263"/>
            <a:ext cx="64801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行動一.珍愛生命</a:t>
            </a:r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5573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做身體的主人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不靠藥物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提神與減重</a:t>
            </a: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非醫師處方及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_______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的東西不要隨便嘗試</a:t>
            </a:r>
            <a:r>
              <a:rPr lang="zh-TW" altLang="en-US" sz="320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                                                                                 </a:t>
            </a:r>
          </a:p>
          <a:p>
            <a:endParaRPr lang="zh-TW" altLang="en-US" sz="2800" dirty="0" smtClean="0">
              <a:ea typeface="新細明體" pitchFamily="18" charset="-120"/>
            </a:endParaRPr>
          </a:p>
        </p:txBody>
      </p:sp>
      <p:pic>
        <p:nvPicPr>
          <p:cNvPr id="5" name="Picture 2" descr="http://www.tvbs.com.tw/FILE_DB/newsphoto/sharan/200604/sharan-20060423122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67" y="3429000"/>
            <a:ext cx="4809309" cy="327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732239" y="4658436"/>
            <a:ext cx="576063" cy="21676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行動一.珍愛生命</a:t>
            </a:r>
          </a:p>
        </p:txBody>
      </p:sp>
    </p:spTree>
    <p:extLst>
      <p:ext uri="{BB962C8B-B14F-4D97-AF65-F5344CB8AC3E}">
        <p14:creationId xmlns:p14="http://schemas.microsoft.com/office/powerpoint/2010/main" val="1705895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做身體的主人</a:t>
            </a:r>
          </a:p>
          <a:p>
            <a:pPr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選擇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理性情緒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紓解方法</a:t>
            </a:r>
          </a:p>
          <a:p>
            <a:pPr marL="0" indent="0">
              <a:buFontTx/>
              <a:buNone/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運動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閱讀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旅行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聽音樂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看電影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深呼吸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</a:p>
          <a:p>
            <a:pPr marL="0" indent="0">
              <a:buFontTx/>
              <a:buNone/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找人聊天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尋求師長或專業醫療協助等</a:t>
            </a:r>
          </a:p>
          <a:p>
            <a:pPr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正向思考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增加自信</a:t>
            </a:r>
          </a:p>
          <a:p>
            <a:pPr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建立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親密和諧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的家庭關係</a:t>
            </a:r>
          </a:p>
          <a:p>
            <a:pPr>
              <a:defRPr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zh-TW" altLang="en-US" sz="2800" dirty="0" smtClean="0">
              <a:latin typeface="Calibri" charset="0"/>
              <a:ea typeface="新細明體" pitchFamily="18" charset="-120"/>
            </a:endParaRPr>
          </a:p>
          <a:p>
            <a:pPr>
              <a:defRPr/>
            </a:pPr>
            <a:endParaRPr lang="zh-TW" altLang="en-US" sz="2800" dirty="0" smtClean="0">
              <a:ea typeface="新細明體" pitchFamily="18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972185645"/>
              </p:ext>
            </p:extLst>
          </p:nvPr>
        </p:nvGraphicFramePr>
        <p:xfrm>
          <a:off x="3275856" y="4221088"/>
          <a:ext cx="5040560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行動一.珍愛生命</a:t>
            </a:r>
          </a:p>
        </p:txBody>
      </p:sp>
    </p:spTree>
    <p:extLst>
      <p:ext uri="{BB962C8B-B14F-4D97-AF65-F5344CB8AC3E}">
        <p14:creationId xmlns:p14="http://schemas.microsoft.com/office/powerpoint/2010/main" val="2587547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kumimoji="0" lang="zh-TW" altLang="en-US" sz="36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學習交友技巧</a:t>
            </a:r>
            <a:endParaRPr kumimoji="0" lang="zh-TW" altLang="en-US" sz="3600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500"/>
              </a:lnSpc>
              <a:defRPr/>
            </a:pP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結交品行行為</a:t>
            </a: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正當的朋友</a:t>
            </a:r>
            <a:endParaRPr kumimoji="0" lang="en-US" altLang="zh-TW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500"/>
              </a:lnSpc>
              <a:defRPr/>
            </a:pP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從事</a:t>
            </a: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健康休閒活動</a:t>
            </a:r>
            <a:endParaRPr kumimoji="0" lang="en-US" altLang="zh-TW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500"/>
              </a:lnSpc>
              <a:defRPr/>
            </a:pP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建立</a:t>
            </a: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正確的人生目標與價值觀  </a:t>
            </a:r>
            <a:endParaRPr kumimoji="0" lang="zh-TW" altLang="en-US" b="1" kern="0" dirty="0" smtClean="0">
              <a:solidFill>
                <a:srgbClr val="FF0000"/>
              </a:solidFill>
              <a:latin typeface="Calibri" charset="0"/>
              <a:ea typeface="新細明體" pitchFamily="18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kumimoji="0" lang="zh-TW" altLang="en-US" sz="2800" b="1" kern="0" dirty="0" smtClean="0">
                <a:solidFill>
                  <a:srgbClr val="FF0000"/>
                </a:solidFill>
                <a:latin typeface="Calibri" charset="0"/>
                <a:ea typeface="新細明體" pitchFamily="18" charset="-120"/>
              </a:rPr>
              <a:t> </a:t>
            </a:r>
          </a:p>
          <a:p>
            <a:pPr eaLnBrk="1" hangingPunct="1">
              <a:defRPr/>
            </a:pPr>
            <a:endParaRPr kumimoji="0" lang="zh-TW" altLang="en-US" sz="2800" kern="0" dirty="0" smtClean="0">
              <a:ea typeface="新細明體" pitchFamily="18" charset="-12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92550"/>
            <a:ext cx="45958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行動一.珍愛生命</a:t>
            </a:r>
          </a:p>
        </p:txBody>
      </p:sp>
    </p:spTree>
    <p:extLst>
      <p:ext uri="{BB962C8B-B14F-4D97-AF65-F5344CB8AC3E}">
        <p14:creationId xmlns:p14="http://schemas.microsoft.com/office/powerpoint/2010/main" val="397445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行動一.珍愛生命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kumimoji="0" lang="zh-TW" altLang="en-US" sz="36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增強</a:t>
            </a:r>
            <a:r>
              <a:rPr kumimoji="0" lang="zh-TW" altLang="en-US" sz="36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自我的堅韌性</a:t>
            </a:r>
          </a:p>
          <a:p>
            <a:pPr eaLnBrk="1" hangingPunct="1">
              <a:defRPr/>
            </a:pP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藉由學校、社區及宗教活動，訓練</a:t>
            </a: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社交技巧</a:t>
            </a: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，增強</a:t>
            </a: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面對挑戰</a:t>
            </a: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的堅韌度</a:t>
            </a:r>
            <a:endParaRPr kumimoji="0" lang="zh-TW" altLang="en-US" kern="0" dirty="0" smtClean="0">
              <a:latin typeface="Calibri" charset="0"/>
              <a:ea typeface="新細明體" pitchFamily="18" charset="-120"/>
            </a:endParaRPr>
          </a:p>
          <a:p>
            <a:pPr eaLnBrk="1" hangingPunct="1">
              <a:defRPr/>
            </a:pPr>
            <a:endParaRPr kumimoji="0" lang="zh-TW" altLang="en-US" sz="2800" kern="0" dirty="0" smtClean="0">
              <a:ea typeface="新細明體" pitchFamily="18" charset="-120"/>
            </a:endParaRPr>
          </a:p>
        </p:txBody>
      </p:sp>
      <p:graphicFrame>
        <p:nvGraphicFramePr>
          <p:cNvPr id="5" name="資料庫圖表 4"/>
          <p:cNvGraphicFramePr/>
          <p:nvPr/>
        </p:nvGraphicFramePr>
        <p:xfrm>
          <a:off x="2051720" y="3143708"/>
          <a:ext cx="7427168" cy="3414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五邊形 4"/>
          <p:cNvSpPr>
            <a:spLocks noChangeArrowheads="1"/>
          </p:cNvSpPr>
          <p:nvPr/>
        </p:nvSpPr>
        <p:spPr bwMode="auto">
          <a:xfrm>
            <a:off x="212725" y="3879850"/>
            <a:ext cx="4791075" cy="720725"/>
          </a:xfrm>
          <a:prstGeom prst="homePlate">
            <a:avLst>
              <a:gd name="adj" fmla="val 4994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kumimoji="0" lang="zh-TW" altLang="en-US" sz="3600">
                <a:latin typeface="標楷體" pitchFamily="65" charset="-120"/>
                <a:ea typeface="標楷體" pitchFamily="65" charset="-120"/>
              </a:rPr>
              <a:t>化壓力為動力的方法</a:t>
            </a:r>
          </a:p>
        </p:txBody>
      </p:sp>
    </p:spTree>
    <p:extLst>
      <p:ext uri="{BB962C8B-B14F-4D97-AF65-F5344CB8AC3E}">
        <p14:creationId xmlns:p14="http://schemas.microsoft.com/office/powerpoint/2010/main" val="972660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標題 1"/>
          <p:cNvSpPr>
            <a:spLocks noGrp="1"/>
          </p:cNvSpPr>
          <p:nvPr>
            <p:ph type="title" idx="4294967295"/>
          </p:nvPr>
        </p:nvSpPr>
        <p:spPr>
          <a:xfrm>
            <a:off x="403150" y="242057"/>
            <a:ext cx="8230412" cy="1143537"/>
          </a:xfrm>
        </p:spPr>
        <p:txBody>
          <a:bodyPr/>
          <a:lstStyle/>
          <a:p>
            <a:pPr algn="ctr" eaLnBrk="1" hangingPunct="1"/>
            <a:r>
              <a:rPr lang="zh-TW" altLang="en-US" sz="6400">
                <a:solidFill>
                  <a:srgbClr val="0000FF"/>
                </a:solidFill>
              </a:rPr>
              <a:t>二代戒菸治療服務</a:t>
            </a:r>
            <a:r>
              <a:rPr lang="en-US" altLang="zh-TW" sz="640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37" name="剪去單一角落矩形 36"/>
          <p:cNvSpPr/>
          <p:nvPr/>
        </p:nvSpPr>
        <p:spPr>
          <a:xfrm>
            <a:off x="606351" y="1991940"/>
            <a:ext cx="7656575" cy="1355838"/>
          </a:xfrm>
          <a:prstGeom prst="snip1Rect">
            <a:avLst/>
          </a:prstGeom>
          <a:solidFill>
            <a:srgbClr val="CCECFF"/>
          </a:solidFill>
          <a:ln>
            <a:solidFill>
              <a:srgbClr val="33CC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年滿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歲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含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以上之全民健康保險保險對象。</a:t>
            </a: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尼古丁成癮度測試分數達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含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以上，或平均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天吸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支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含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以上者，即可接受戒菸治療服務。</a:t>
            </a:r>
            <a:endParaRPr lang="zh-TW" altLang="en-US" sz="24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1097281" y="1702437"/>
            <a:ext cx="2503424" cy="643340"/>
          </a:xfrm>
          <a:prstGeom prst="roundRect">
            <a:avLst/>
          </a:prstGeom>
          <a:solidFill>
            <a:srgbClr val="33CCC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全人服務</a:t>
            </a:r>
          </a:p>
        </p:txBody>
      </p:sp>
      <p:sp>
        <p:nvSpPr>
          <p:cNvPr id="38" name="剪去單一角落矩形 37"/>
          <p:cNvSpPr/>
          <p:nvPr/>
        </p:nvSpPr>
        <p:spPr>
          <a:xfrm>
            <a:off x="598222" y="3791683"/>
            <a:ext cx="7742732" cy="1079203"/>
          </a:xfrm>
          <a:prstGeom prst="snip1Rect">
            <a:avLst/>
          </a:prstGeom>
          <a:solidFill>
            <a:srgbClr val="99CCFF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除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門診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外、擴大將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住院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急診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病人都納入戒菸治療服務</a:t>
            </a: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適用對象。</a:t>
            </a:r>
          </a:p>
        </p:txBody>
      </p:sp>
      <p:sp>
        <p:nvSpPr>
          <p:cNvPr id="39" name="圓角矩形 38"/>
          <p:cNvSpPr/>
          <p:nvPr/>
        </p:nvSpPr>
        <p:spPr>
          <a:xfrm>
            <a:off x="1089153" y="3431412"/>
            <a:ext cx="2592831" cy="643340"/>
          </a:xfrm>
          <a:prstGeom prst="roundRect">
            <a:avLst/>
          </a:prstGeom>
          <a:solidFill>
            <a:srgbClr val="0099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全面啟動</a:t>
            </a:r>
          </a:p>
        </p:txBody>
      </p:sp>
      <p:sp>
        <p:nvSpPr>
          <p:cNvPr id="60423" name="剪去單一角落矩形 39"/>
          <p:cNvSpPr>
            <a:spLocks/>
          </p:cNvSpPr>
          <p:nvPr/>
        </p:nvSpPr>
        <p:spPr bwMode="auto">
          <a:xfrm>
            <a:off x="598222" y="5301923"/>
            <a:ext cx="7742732" cy="1214303"/>
          </a:xfrm>
          <a:custGeom>
            <a:avLst/>
            <a:gdLst>
              <a:gd name="T0" fmla="*/ 0 w 6500813"/>
              <a:gd name="T1" fmla="*/ 0 h 1500188"/>
              <a:gd name="T2" fmla="*/ 16604098 w 6500813"/>
              <a:gd name="T3" fmla="*/ 0 h 1500188"/>
              <a:gd name="T4" fmla="*/ 17268273 w 6500813"/>
              <a:gd name="T5" fmla="*/ 21907 h 1500188"/>
              <a:gd name="T6" fmla="*/ 17268273 w 6500813"/>
              <a:gd name="T7" fmla="*/ 131441 h 1500188"/>
              <a:gd name="T8" fmla="*/ 0 w 6500813"/>
              <a:gd name="T9" fmla="*/ 131441 h 1500188"/>
              <a:gd name="T10" fmla="*/ 0 w 6500813"/>
              <a:gd name="T11" fmla="*/ 0 h 15001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500813"/>
              <a:gd name="T19" fmla="*/ 0 h 1500188"/>
              <a:gd name="T20" fmla="*/ 6500813 w 6500813"/>
              <a:gd name="T21" fmla="*/ 1500188 h 15001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500813" h="1500188">
                <a:moveTo>
                  <a:pt x="0" y="0"/>
                </a:moveTo>
                <a:lnTo>
                  <a:pt x="6250777" y="0"/>
                </a:lnTo>
                <a:lnTo>
                  <a:pt x="6500813" y="250036"/>
                </a:lnTo>
                <a:lnTo>
                  <a:pt x="6500813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  <a:ln w="25400" algn="ctr">
            <a:solidFill>
              <a:srgbClr val="FF00FF"/>
            </a:solidFill>
            <a:prstDash val="sysDash"/>
            <a:miter lim="800000"/>
            <a:headEnd/>
            <a:tailEnd/>
          </a:ln>
        </p:spPr>
        <p:txBody>
          <a:bodyPr lIns="108846" tIns="54422" rIns="108846" bIns="54422" anchor="ctr"/>
          <a:lstStyle/>
          <a:p>
            <a:pPr marL="134839" lvl="1" indent="-134839" defTabSz="739689">
              <a:lnSpc>
                <a:spcPct val="90000"/>
              </a:lnSpc>
              <a:spcAft>
                <a:spcPct val="15000"/>
              </a:spcAft>
            </a:pPr>
            <a:endParaRPr lang="en-US" altLang="zh-TW" sz="24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4839" lvl="1" indent="-134839" defTabSz="739689">
              <a:lnSpc>
                <a:spcPct val="90000"/>
              </a:lnSpc>
              <a:spcAft>
                <a:spcPct val="15000"/>
              </a:spcAft>
            </a:pPr>
            <a:r>
              <a:rPr lang="en-US" altLang="zh-TW" sz="2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吸菸個案戒菸衛教暨個案管理。</a:t>
            </a:r>
          </a:p>
          <a:p>
            <a:pPr marL="134839" lvl="1" indent="-134839" defTabSz="739689">
              <a:lnSpc>
                <a:spcPct val="90000"/>
              </a:lnSpc>
              <a:spcAft>
                <a:spcPct val="15000"/>
              </a:spcAft>
            </a:pPr>
            <a:r>
              <a:rPr lang="en-US" altLang="zh-TW" sz="2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新增合約藥局給藥、戒菸衛教及個案管理。</a:t>
            </a:r>
          </a:p>
        </p:txBody>
      </p:sp>
      <p:sp>
        <p:nvSpPr>
          <p:cNvPr id="60424" name="圓角矩形 40"/>
          <p:cNvSpPr>
            <a:spLocks noChangeArrowheads="1"/>
          </p:cNvSpPr>
          <p:nvPr/>
        </p:nvSpPr>
        <p:spPr bwMode="auto">
          <a:xfrm>
            <a:off x="1081025" y="5015636"/>
            <a:ext cx="2677364" cy="64334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08846" tIns="54422" rIns="108846" bIns="54422" anchor="ctr"/>
          <a:lstStyle/>
          <a:p>
            <a:r>
              <a:rPr lang="zh-TW" altLang="en-US" sz="3800">
                <a:latin typeface="微軟正黑體" pitchFamily="34" charset="-120"/>
                <a:ea typeface="微軟正黑體" pitchFamily="34" charset="-120"/>
              </a:rPr>
              <a:t>全程關懷</a:t>
            </a:r>
          </a:p>
        </p:txBody>
      </p:sp>
    </p:spTree>
    <p:extLst>
      <p:ext uri="{BB962C8B-B14F-4D97-AF65-F5344CB8AC3E}">
        <p14:creationId xmlns:p14="http://schemas.microsoft.com/office/powerpoint/2010/main" val="3587033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914400"/>
          </a:xfrm>
        </p:spPr>
        <p:txBody>
          <a:bodyPr>
            <a:noAutofit/>
          </a:bodyPr>
          <a:lstStyle/>
          <a:p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常見濫用物質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TW" sz="2400" dirty="0" smtClean="0"/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煙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Tabaco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2.</a:t>
            </a:r>
            <a:r>
              <a:rPr lang="en-US" altLang="zh-TW" sz="2400" dirty="0" smtClean="0"/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酒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(Alcohol)</a:t>
            </a:r>
          </a:p>
          <a:p>
            <a:pPr>
              <a:buNone/>
            </a:pP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3.</a:t>
            </a:r>
            <a:r>
              <a:rPr lang="en-US" altLang="zh-TW" sz="2400" dirty="0" smtClean="0"/>
              <a:t>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檳榔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(Areca catechu)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" name="Picture 2" descr="C:\Users\user\Downloads\2011321212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384376" cy="4896544"/>
          </a:xfrm>
          <a:prstGeom prst="rect">
            <a:avLst/>
          </a:prstGeom>
          <a:noFill/>
        </p:spPr>
      </p:pic>
      <p:pic>
        <p:nvPicPr>
          <p:cNvPr id="8" name="Picture 3" descr="C:\Users\user\Downloads\W020090916300743909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643314"/>
            <a:ext cx="4357718" cy="28359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拒菸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/>
                <a:ea typeface="標楷體"/>
              </a:rPr>
              <a:t>、酒、毒沾身</a:t>
            </a:r>
            <a:endParaRPr lang="zh-TW" altLang="en-US" sz="3600" b="1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委婉堅定的拒絕</a:t>
            </a:r>
            <a:r>
              <a:rPr lang="zh-TW" altLang="en-US" sz="3200" dirty="0" smtClean="0">
                <a:latin typeface="標楷體"/>
                <a:ea typeface="標楷體"/>
              </a:rPr>
              <a:t>，可以遠離是非、傷害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。因為一日用毒，需要終身戒毒。 </a:t>
            </a:r>
            <a:endParaRPr lang="zh-TW" altLang="en-US" sz="3200" dirty="0" smtClean="0">
              <a:latin typeface="Calibri" pitchFamily="34" charset="0"/>
              <a:ea typeface="新細明體" pitchFamily="18" charset="-120"/>
            </a:endParaRPr>
          </a:p>
          <a:p>
            <a:endParaRPr lang="zh-TW" altLang="en-US" dirty="0" smtClean="0">
              <a:solidFill>
                <a:srgbClr val="333399"/>
              </a:solidFill>
              <a:latin typeface="Calibri" pitchFamily="34" charset="0"/>
              <a:ea typeface="新細明體" pitchFamily="18" charset="-120"/>
            </a:endParaRPr>
          </a:p>
          <a:p>
            <a:endParaRPr lang="zh-TW" altLang="en-US" dirty="0" smtClean="0">
              <a:solidFill>
                <a:srgbClr val="333399"/>
              </a:solidFill>
              <a:ea typeface="新細明體" pitchFamily="18" charset="-120"/>
            </a:endParaRPr>
          </a:p>
        </p:txBody>
      </p:sp>
      <p:pic>
        <p:nvPicPr>
          <p:cNvPr id="5" name="Picture 12" descr="http://album.udn.com/community/img/PSN_PHOTO/rawakau/f_5570975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41" y="3573016"/>
            <a:ext cx="6280634" cy="285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36710" y="4293096"/>
            <a:ext cx="609600" cy="152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20072" y="4320391"/>
            <a:ext cx="723528" cy="25020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380312" y="4648200"/>
            <a:ext cx="609600" cy="152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74288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行動二.防毒拒毒</a:t>
            </a:r>
          </a:p>
        </p:txBody>
      </p:sp>
    </p:spTree>
    <p:extLst>
      <p:ext uri="{BB962C8B-B14F-4D97-AF65-F5344CB8AC3E}">
        <p14:creationId xmlns:p14="http://schemas.microsoft.com/office/powerpoint/2010/main" val="3361486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2400" y="15240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4275" name="日期版面配置區 3"/>
          <p:cNvSpPr>
            <a:spLocks noGrp="1"/>
          </p:cNvSpPr>
          <p:nvPr>
            <p:ph type="dt" sz="quarter" idx="10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fld id="{4ECE1ACD-8CB3-40E3-8ED2-6BF7D4ABDFE7}" type="datetime1">
              <a:rPr kumimoji="0" lang="zh-TW" altLang="en-US" sz="1400" smtClean="0"/>
              <a:pPr algn="ctr" eaLnBrk="1" hangingPunct="1"/>
              <a:t>2016/7/19</a:t>
            </a:fld>
            <a:endParaRPr kumimoji="0" lang="en-US" altLang="zh-TW" sz="1400" smtClean="0"/>
          </a:p>
        </p:txBody>
      </p:sp>
      <p:sp>
        <p:nvSpPr>
          <p:cNvPr id="54276" name="頁尾版面配置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kumimoji="0" lang="en-US" altLang="zh-TW" sz="1200" smtClean="0"/>
              <a:t>minta-kcpa</a:t>
            </a:r>
          </a:p>
        </p:txBody>
      </p:sp>
      <p:sp>
        <p:nvSpPr>
          <p:cNvPr id="5427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86AD1CF0-FB97-4335-A564-806367077A49}" type="slidenum">
              <a:rPr kumimoji="0" lang="en-US" altLang="zh-TW" smtClean="0">
                <a:ea typeface="華康中圓體" pitchFamily="49" charset="-120"/>
              </a:rPr>
              <a:pPr eaLnBrk="1" hangingPunct="1"/>
              <a:t>72</a:t>
            </a:fld>
            <a:endParaRPr kumimoji="0" lang="en-US" altLang="zh-TW" smtClean="0">
              <a:ea typeface="華康中圓體" pitchFamily="49" charset="-120"/>
            </a:endParaRPr>
          </a:p>
        </p:txBody>
      </p: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 </a:t>
            </a:r>
          </a:p>
        </p:txBody>
      </p:sp>
      <p:pic>
        <p:nvPicPr>
          <p:cNvPr id="54279" name="Picture 3" descr="000662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4280" name="Rectangle 4"/>
          <p:cNvSpPr>
            <a:spLocks noChangeArrowheads="1"/>
          </p:cNvSpPr>
          <p:nvPr/>
        </p:nvSpPr>
        <p:spPr bwMode="auto">
          <a:xfrm>
            <a:off x="395288" y="5373688"/>
            <a:ext cx="824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Times New Roman" pitchFamily="18" charset="0"/>
              </a:rPr>
              <a:t>一名叫羅絲安妮</a:t>
            </a:r>
            <a:r>
              <a:rPr lang="en-US" altLang="zh-TW">
                <a:solidFill>
                  <a:schemeClr val="bg1"/>
                </a:solidFill>
              </a:rPr>
              <a:t>·</a:t>
            </a:r>
            <a:r>
              <a:rPr lang="zh-TW" altLang="en-US">
                <a:solidFill>
                  <a:schemeClr val="bg1"/>
                </a:solidFill>
                <a:latin typeface="Times New Roman" pitchFamily="18" charset="0"/>
              </a:rPr>
              <a:t>霍藍德的吸毒女子從</a:t>
            </a:r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29</a:t>
            </a:r>
            <a:r>
              <a:rPr lang="zh-TW" altLang="en-US">
                <a:solidFill>
                  <a:schemeClr val="bg1"/>
                </a:solidFill>
                <a:latin typeface="Times New Roman" pitchFamily="18" charset="0"/>
              </a:rPr>
              <a:t>歲到</a:t>
            </a:r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37</a:t>
            </a:r>
            <a:r>
              <a:rPr lang="zh-TW" altLang="en-US">
                <a:solidFill>
                  <a:schemeClr val="bg1"/>
                </a:solidFill>
                <a:latin typeface="Times New Roman" pitchFamily="18" charset="0"/>
              </a:rPr>
              <a:t>歲之間拍下的圖片（從左至右）。</a:t>
            </a:r>
          </a:p>
        </p:txBody>
      </p:sp>
    </p:spTree>
    <p:extLst>
      <p:ext uri="{BB962C8B-B14F-4D97-AF65-F5344CB8AC3E}">
        <p14:creationId xmlns:p14="http://schemas.microsoft.com/office/powerpoint/2010/main" val="1669600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32ABB16-5709-4DFF-BB54-62EC4084AD6F}" type="datetime1">
              <a:rPr lang="zh-TW" altLang="en-US"/>
              <a:pPr>
                <a:defRPr/>
              </a:pPr>
              <a:t>2016/7/19</a:t>
            </a:fld>
            <a:endParaRPr lang="en-US" altLang="zh-TW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minta-kcpa</a:t>
            </a: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CD1E3-9627-4825-8E40-8677E6DEF148}" type="slidenum">
              <a:rPr lang="en-US" altLang="zh-TW"/>
              <a:pPr>
                <a:defRPr/>
              </a:pPr>
              <a:t>73</a:t>
            </a:fld>
            <a:endParaRPr lang="en-US" altLang="zh-TW"/>
          </a:p>
        </p:txBody>
      </p:sp>
      <p:pic>
        <p:nvPicPr>
          <p:cNvPr id="144392" name="Picture 8" descr="144080031_e3c4153f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0" y="-15573"/>
            <a:ext cx="5905500" cy="6858000"/>
          </a:xfrm>
        </p:spPr>
      </p:pic>
      <p:pic>
        <p:nvPicPr>
          <p:cNvPr id="144391" name="Picture 7" descr="圖片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64238" cy="6858000"/>
          </a:xfrm>
        </p:spPr>
      </p:pic>
      <p:sp>
        <p:nvSpPr>
          <p:cNvPr id="2" name="矩形 1"/>
          <p:cNvSpPr/>
          <p:nvPr/>
        </p:nvSpPr>
        <p:spPr>
          <a:xfrm>
            <a:off x="1691680" y="2492896"/>
            <a:ext cx="2520280" cy="5040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78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86750" cy="44211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遠離是非場所</a:t>
            </a:r>
            <a:endParaRPr lang="en-US" altLang="zh-TW" sz="3600" b="1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zh-TW" altLang="en-US" sz="3600" b="1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endParaRPr lang="zh-TW" altLang="en-US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zh-TW" altLang="en-US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zh-TW" altLang="en-US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zh-TW" altLang="en-US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zh-TW" altLang="en-US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zh-TW" altLang="en-US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不幸被性侵或遭受其他傷害應把握時間撥打</a:t>
            </a:r>
            <a:r>
              <a:rPr lang="en-US" altLang="zh-TW" sz="32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1996</a:t>
            </a:r>
            <a:r>
              <a:rPr lang="zh-TW" altLang="en-US" sz="32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32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1999</a:t>
            </a:r>
            <a:r>
              <a:rPr lang="zh-TW" altLang="en-US" sz="32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（台北地區）</a:t>
            </a:r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等專線，或尋求親近親友的協助</a:t>
            </a:r>
          </a:p>
          <a:p>
            <a:pPr marL="0" indent="0">
              <a:buFontTx/>
              <a:buNone/>
              <a:defRPr/>
            </a:pPr>
            <a:endParaRPr lang="zh-TW" altLang="en-US" sz="2800" dirty="0" smtClean="0">
              <a:ea typeface="新細明體" pitchFamily="18" charset="-12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286000"/>
            <a:ext cx="387191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644900"/>
            <a:ext cx="43672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2286000"/>
            <a:ext cx="45974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3644900"/>
            <a:ext cx="41243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行動二.防毒拒毒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" y="1417638"/>
            <a:ext cx="9949305" cy="559648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4" y="1417638"/>
            <a:ext cx="9123576" cy="55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6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行動二.防毒拒毒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36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拒絕成癮物質</a:t>
            </a:r>
          </a:p>
          <a:p>
            <a:pPr>
              <a:buFontTx/>
              <a:buChar char="•"/>
            </a:pP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使用</a:t>
            </a:r>
            <a:r>
              <a:rPr kumimoji="0" lang="zh-TW" altLang="en-US" sz="3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健康方式交朋友</a:t>
            </a:r>
            <a:endParaRPr kumimoji="0" lang="en-US" altLang="zh-TW" sz="32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Tx/>
              <a:buChar char="•"/>
            </a:pP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菸、酒、檳榔或任何毒品的使用均可能成癮，影響身心健康，應避免接觸</a:t>
            </a:r>
            <a:endParaRPr kumimoji="0" lang="zh-TW" altLang="en-US" sz="280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0" lang="zh-TW" altLang="en-US" sz="2800"/>
          </a:p>
        </p:txBody>
      </p:sp>
      <p:graphicFrame>
        <p:nvGraphicFramePr>
          <p:cNvPr id="5" name="資料庫圖表 4"/>
          <p:cNvGraphicFramePr/>
          <p:nvPr/>
        </p:nvGraphicFramePr>
        <p:xfrm>
          <a:off x="533400" y="3717032"/>
          <a:ext cx="8610600" cy="3187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885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學會拒絕技巧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面對同儕的壓力要求使用菸、酒、檳榔及毒品時，可使用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直接拒絕、找尋藉口、速離現場、轉移話題、自我解嘲、友誼勸服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或以家教嚴厲為由，口氣委婉態度堅定的拒絕。  </a:t>
            </a:r>
            <a:endParaRPr lang="zh-TW" altLang="en-US" sz="3200" dirty="0" smtClean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ts val="4000"/>
              </a:lnSpc>
            </a:pPr>
            <a:endParaRPr lang="zh-TW" altLang="en-US" sz="2800" dirty="0" smtClean="0"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行動二.防毒拒毒</a:t>
            </a:r>
          </a:p>
        </p:txBody>
      </p:sp>
    </p:spTree>
    <p:extLst>
      <p:ext uri="{BB962C8B-B14F-4D97-AF65-F5344CB8AC3E}">
        <p14:creationId xmlns:p14="http://schemas.microsoft.com/office/powerpoint/2010/main" val="3235763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43A"/>
              </a:clrFrom>
              <a:clrTo>
                <a:srgbClr val="FFF4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1241425"/>
            <a:ext cx="734536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60648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行動二.防毒拒毒</a:t>
            </a:r>
          </a:p>
        </p:txBody>
      </p:sp>
    </p:spTree>
    <p:extLst>
      <p:ext uri="{BB962C8B-B14F-4D97-AF65-F5344CB8AC3E}">
        <p14:creationId xmlns:p14="http://schemas.microsoft.com/office/powerpoint/2010/main" val="426270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要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High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不藥害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無須酒精、不靠藥物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尋求健康、正向的自我滿足及放鬆方式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不要聽信別人毫無根據的說法吸食毒品</a:t>
            </a:r>
          </a:p>
          <a:p>
            <a:pPr>
              <a:lnSpc>
                <a:spcPct val="105000"/>
              </a:lnSpc>
              <a:spcBef>
                <a:spcPct val="0"/>
              </a:spcBef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可從事體能及知性的活動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如球類競賽、極限運動、</a:t>
            </a:r>
          </a:p>
          <a:p>
            <a:pPr marL="0" indent="0">
              <a:lnSpc>
                <a:spcPct val="105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藝術欣賞 </a:t>
            </a:r>
            <a:endParaRPr lang="zh-TW" altLang="en-US" sz="3200" dirty="0" smtClean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ct val="105000"/>
              </a:lnSpc>
              <a:defRPr/>
            </a:pPr>
            <a:endParaRPr lang="zh-TW" altLang="en-US" sz="2800" dirty="0" smtClean="0">
              <a:ea typeface="新細明體" pitchFamily="18" charset="-120"/>
            </a:endParaRPr>
          </a:p>
        </p:txBody>
      </p:sp>
      <p:pic>
        <p:nvPicPr>
          <p:cNvPr id="5" name="Picture 6" descr="http://farm2.static.flickr.com/1313/874825738_63de56996e_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60" y="3863181"/>
            <a:ext cx="2805262" cy="288632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行動二.防毒拒毒</a:t>
            </a:r>
          </a:p>
        </p:txBody>
      </p:sp>
    </p:spTree>
    <p:extLst>
      <p:ext uri="{BB962C8B-B14F-4D97-AF65-F5344CB8AC3E}">
        <p14:creationId xmlns:p14="http://schemas.microsoft.com/office/powerpoint/2010/main" val="111769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打擊毒害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/>
                <a:ea typeface="標楷體"/>
              </a:rPr>
              <a:t>、毒品止步</a:t>
            </a:r>
            <a:endParaRPr lang="zh-TW" altLang="en-US" sz="3600" b="1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毒品沒有毒性輕重的區別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，都會傷害使用者的身心健康，千萬不要踏出錯誤的第一步</a:t>
            </a:r>
            <a:r>
              <a:rPr lang="zh-TW" altLang="en-US" sz="3200" dirty="0" smtClean="0">
                <a:latin typeface="標楷體"/>
                <a:ea typeface="標楷體"/>
              </a:rPr>
              <a:t>。</a:t>
            </a:r>
            <a:endParaRPr lang="zh-TW" altLang="en-US" sz="3200" dirty="0" smtClean="0">
              <a:latin typeface="Calibri" pitchFamily="34" charset="0"/>
              <a:ea typeface="新細明體" pitchFamily="18" charset="-120"/>
            </a:endParaRPr>
          </a:p>
          <a:p>
            <a:endParaRPr lang="zh-TW" altLang="en-US" sz="3200" dirty="0" smtClean="0">
              <a:solidFill>
                <a:srgbClr val="333399"/>
              </a:solidFill>
              <a:latin typeface="Calibri" pitchFamily="34" charset="0"/>
              <a:ea typeface="新細明體" pitchFamily="18" charset="-120"/>
            </a:endParaRPr>
          </a:p>
          <a:p>
            <a:endParaRPr lang="zh-TW" altLang="en-US" dirty="0" smtClean="0">
              <a:solidFill>
                <a:srgbClr val="333399"/>
              </a:solidFill>
              <a:ea typeface="新細明體" pitchFamily="18" charset="-120"/>
            </a:endParaRPr>
          </a:p>
        </p:txBody>
      </p:sp>
      <p:pic>
        <p:nvPicPr>
          <p:cNvPr id="5" name="Picture 8" descr="使用毒品期間的大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87788"/>
            <a:ext cx="36528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大腦掃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887788"/>
            <a:ext cx="3709988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1835696" y="6149975"/>
            <a:ext cx="29855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/>
              <a:t>正常人大腦斷層掃描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4973638" y="6149975"/>
            <a:ext cx="334277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dirty="0"/>
              <a:t>服用搖頭丸者大腦斷層掃描</a:t>
            </a:r>
          </a:p>
        </p:txBody>
      </p:sp>
      <p:sp>
        <p:nvSpPr>
          <p:cNvPr id="9" name="向下箭號圖說文字 8"/>
          <p:cNvSpPr/>
          <p:nvPr/>
        </p:nvSpPr>
        <p:spPr bwMode="auto">
          <a:xfrm>
            <a:off x="4973638" y="3357563"/>
            <a:ext cx="3694112" cy="647700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kumimoji="0" lang="zh-TW" altLang="en-US" b="1">
                <a:solidFill>
                  <a:srgbClr val="FF0000"/>
                </a:solidFill>
                <a:latin typeface="Arial" charset="0"/>
              </a:rPr>
              <a:t>黑色空洞即毒品造成的大腦損傷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4135914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901496" indent="-346729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386916" indent="-277383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941683" indent="-277383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496449" indent="-277383" defTabSz="1088345" eaLnBrk="0" hangingPunct="0"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3051216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3605982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4160749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4715515" indent="-277383" algn="ctr" defTabSz="108834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900" b="1" 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fld id="{64824BA9-FBAE-40F9-8300-E4A8559F59F2}" type="slidenum">
              <a:rPr lang="zh-TW" altLang="en-US" sz="1500" b="0" i="0">
                <a:latin typeface="Times New Roman" pitchFamily="18" charset="0"/>
                <a:ea typeface="新細明體" pitchFamily="18" charset="-120"/>
              </a:rPr>
              <a:pPr eaLnBrk="1" hangingPunct="1">
                <a:defRPr/>
              </a:pPr>
              <a:t>8</a:t>
            </a:fld>
            <a:endParaRPr lang="en-US" altLang="zh-TW" sz="1500" b="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495" y="-387612"/>
            <a:ext cx="8675826" cy="1079203"/>
          </a:xfrm>
        </p:spPr>
        <p:txBody>
          <a:bodyPr lIns="108838" tIns="54419" rIns="108838" bIns="54419"/>
          <a:lstStyle/>
          <a:p>
            <a:r>
              <a:rPr lang="zh-TW" altLang="en-US" sz="4200"/>
              <a:t>尼古丁成癮量表</a:t>
            </a:r>
            <a:endParaRPr lang="en-US" altLang="zh-TW" sz="4200">
              <a:latin typeface="Arial" pitchFamily="34" charset="0"/>
            </a:endParaRPr>
          </a:p>
        </p:txBody>
      </p:sp>
      <p:pic>
        <p:nvPicPr>
          <p:cNvPr id="6144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675186"/>
            <a:ext cx="6459280" cy="61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499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556792"/>
            <a:ext cx="8229600" cy="45693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認識毒品作用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毒品依其對人體的作用，可分為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中樞神經抑制劑（如鴉片類、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他命）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中樞神經興奮劑（如安非他命、搖頭丸）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迷幻劑（如大麻、強力膠、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LSD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）。 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TW" altLang="en-US"/>
          </a:p>
        </p:txBody>
      </p:sp>
      <p:pic>
        <p:nvPicPr>
          <p:cNvPr id="6" name="Group 3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7777162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2277617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了解新興毒品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俱樂部藥物</a:t>
            </a:r>
            <a:r>
              <a:rPr lang="en-US" altLang="zh-TW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包括大麻、搖頭丸、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他命、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FM2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、牛奶、大象等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這些藥物以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新穎的名稱及外型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吸引人，使用後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容易成癮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，且毒品本身性質，會迫使使用者尋求更強烈的毒品。 </a:t>
            </a:r>
          </a:p>
        </p:txBody>
      </p:sp>
      <p:pic>
        <p:nvPicPr>
          <p:cNvPr id="5" name="Picture 2" descr="F:\剪報\喵喵\990504喵喵害死17歲少女(蘋果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13" y="4098086"/>
            <a:ext cx="3194050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X:\09管制藥品組\0904 濫用防制科\06林怡君\101年報紙\6月\101-6-27-蘋果-吸食會變啃臉魔，浴鹽侵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22" y="3573016"/>
            <a:ext cx="3419872" cy="315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0" y="1412776"/>
            <a:ext cx="9144000" cy="6128215"/>
            <a:chOff x="0" y="1504997"/>
            <a:chExt cx="9144000" cy="612821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09711"/>
              <a:ext cx="5436096" cy="5436096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504997"/>
              <a:ext cx="3707904" cy="3376841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328" y="4918059"/>
              <a:ext cx="3672671" cy="2715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58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8"/>
          <p:cNvSpPr>
            <a:spLocks/>
          </p:cNvSpPr>
          <p:nvPr/>
        </p:nvSpPr>
        <p:spPr bwMode="auto">
          <a:xfrm>
            <a:off x="107502" y="2412624"/>
            <a:ext cx="4691071" cy="3059663"/>
          </a:xfrm>
          <a:prstGeom prst="roundRect">
            <a:avLst>
              <a:gd name="adj" fmla="val 16667"/>
            </a:avLst>
          </a:prstGeom>
          <a:ln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kumimoji="0" lang="zh-TW" alt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華康中圓體"/>
              </a:rPr>
              <a:t>精神症狀：</a:t>
            </a:r>
            <a:endParaRPr kumimoji="0" lang="en-US" altLang="zh-TW" sz="2400" b="1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華康中圓體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kumimoji="0" lang="zh-TW" alt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華康中圓體"/>
              </a:rPr>
              <a:t>　失眠、多疑、妄想、情緒不穩、易怒、視幻覺、聽幻覺、觸幻覺、強迫或重覆性行為、自殘、暴力攻擊行為等。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kumimoji="0" lang="zh-TW" altLang="en-US" sz="2400" b="1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華康中圓體"/>
              </a:rPr>
              <a:t>　造成妄想型精神分裂症－</a:t>
            </a:r>
            <a:r>
              <a:rPr kumimoji="0" lang="zh-TW" altLang="en-US" sz="2400" b="1" dirty="0">
                <a:solidFill>
                  <a:srgbClr val="CC0000"/>
                </a:solidFill>
                <a:latin typeface="Times New Roman" pitchFamily="18" charset="0"/>
                <a:ea typeface="標楷體" pitchFamily="65" charset="-120"/>
                <a:cs typeface="華康中圓體"/>
              </a:rPr>
              <a:t>「安非他命精神病」。</a:t>
            </a:r>
            <a:endParaRPr kumimoji="0" lang="en-US" altLang="zh-TW" sz="2400" b="1" dirty="0">
              <a:solidFill>
                <a:srgbClr val="CC0000"/>
              </a:solidFill>
              <a:latin typeface="Times New Roman" pitchFamily="18" charset="0"/>
              <a:ea typeface="標楷體" pitchFamily="65" charset="-120"/>
              <a:cs typeface="華康中圓體"/>
            </a:endParaRPr>
          </a:p>
          <a:p>
            <a:pPr algn="just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</a:pPr>
            <a:endParaRPr kumimoji="0" lang="zh-TW" altLang="en-US" sz="2800" b="1" dirty="0">
              <a:solidFill>
                <a:srgbClr val="000000"/>
              </a:solidFill>
              <a:latin typeface="華康中圓體"/>
              <a:ea typeface="標楷體" pitchFamily="65" charset="-120"/>
              <a:cs typeface="華康中圓體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kumimoji="0" lang="en-US" altLang="zh-TW" sz="4400" dirty="0">
              <a:solidFill>
                <a:schemeClr val="tx2"/>
              </a:solidFill>
            </a:endParaRPr>
          </a:p>
          <a:p>
            <a:pPr eaLnBrk="1" hangingPunct="1"/>
            <a:endParaRPr kumimoji="0" lang="en-US" altLang="zh-TW" sz="2400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50825" y="4365625"/>
            <a:ext cx="361950" cy="358775"/>
          </a:xfrm>
          <a:prstGeom prst="rightArrow">
            <a:avLst>
              <a:gd name="adj1" fmla="val 50000"/>
              <a:gd name="adj2" fmla="val 56047"/>
            </a:avLst>
          </a:prstGeom>
          <a:solidFill>
            <a:schemeClr val="accent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pic>
        <p:nvPicPr>
          <p:cNvPr id="5" name="Picture 7" descr="D:\媒體報紙\100年報紙\10002\1000225自由-濫用甲基安非他命 自殺死亡率高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191">
            <a:off x="4525526" y="3032399"/>
            <a:ext cx="4427363" cy="3384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540024" y="6175374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b="1" dirty="0">
                <a:latin typeface="Times New Roman" pitchFamily="18" charset="0"/>
                <a:ea typeface="標楷體" pitchFamily="65" charset="-120"/>
              </a:rPr>
              <a:t>100.02.25</a:t>
            </a:r>
            <a:r>
              <a:rPr kumimoji="0" lang="zh-TW" altLang="en-US" b="1" dirty="0">
                <a:latin typeface="Times New Roman" pitchFamily="18" charset="0"/>
                <a:ea typeface="標楷體" pitchFamily="65" charset="-120"/>
              </a:rPr>
              <a:t>自由時報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  <p:pic>
        <p:nvPicPr>
          <p:cNvPr id="8" name="Picture 13" descr="甲基安非他命%20-%2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90299"/>
            <a:ext cx="2089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420427" y="1570038"/>
            <a:ext cx="5419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安非他命、甲基安非他命</a:t>
            </a:r>
          </a:p>
        </p:txBody>
      </p:sp>
    </p:spTree>
    <p:extLst>
      <p:ext uri="{BB962C8B-B14F-4D97-AF65-F5344CB8AC3E}">
        <p14:creationId xmlns:p14="http://schemas.microsoft.com/office/powerpoint/2010/main" val="870355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445125"/>
            <a:ext cx="50768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750" y="1498600"/>
            <a:ext cx="820896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zh-TW" altLang="en-US" sz="36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大麻濫用</a:t>
            </a:r>
            <a:r>
              <a:rPr kumimoji="0" lang="zh-TW" altLang="en-US" sz="36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endParaRPr kumimoji="0" lang="en-US" altLang="zh-TW" sz="3600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kern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大麻葉乾燥後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，混雜菸草捲成香菸吸食</a:t>
            </a:r>
            <a:r>
              <a:rPr kumimoji="0" lang="zh-TW" altLang="en-US" sz="3000" kern="0" dirty="0">
                <a:latin typeface="標楷體"/>
                <a:ea typeface="標楷體"/>
              </a:rPr>
              <a:t>。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kumimoji="0" lang="zh-TW" altLang="en-US" sz="36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特性</a:t>
            </a:r>
            <a:r>
              <a:rPr kumimoji="0" lang="zh-TW" altLang="en-US" sz="36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kumimoji="0" lang="zh-TW" altLang="en-US" sz="36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</a:t>
            </a:r>
            <a:r>
              <a:rPr kumimoji="0" lang="zh-TW" altLang="en-US" sz="36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危害</a:t>
            </a:r>
            <a:endParaRPr kumimoji="0" lang="en-US" altLang="zh-TW" sz="3600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2800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吸食後會產生心跳加快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、妄想、幻覺、口吃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zh-TW" sz="3000" kern="0" dirty="0">
                <a:latin typeface="標楷體"/>
                <a:ea typeface="標楷體"/>
              </a:rPr>
              <a:t> </a:t>
            </a:r>
            <a:r>
              <a:rPr lang="en-US" altLang="zh-TW" sz="3000" kern="0" dirty="0" smtClean="0">
                <a:latin typeface="標楷體"/>
                <a:ea typeface="標楷體"/>
              </a:rPr>
              <a:t> 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等，一旦產生依賴性，突然停用會產生厭食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zh-TW" sz="3000" kern="0" dirty="0">
                <a:latin typeface="標楷體"/>
                <a:ea typeface="標楷體"/>
              </a:rPr>
              <a:t> </a:t>
            </a:r>
            <a:r>
              <a:rPr lang="en-US" altLang="zh-TW" sz="3000" kern="0" dirty="0" smtClean="0">
                <a:latin typeface="標楷體"/>
                <a:ea typeface="標楷體"/>
              </a:rPr>
              <a:t> 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、焦慮、躁動、睡眠障礙等戒斷症狀，長期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zh-TW" sz="3000" kern="0" dirty="0">
                <a:latin typeface="標楷體"/>
                <a:ea typeface="標楷體"/>
              </a:rPr>
              <a:t> </a:t>
            </a:r>
            <a:r>
              <a:rPr lang="en-US" altLang="zh-TW" sz="3000" kern="0" dirty="0" smtClean="0">
                <a:latin typeface="標楷體"/>
                <a:ea typeface="標楷體"/>
              </a:rPr>
              <a:t> 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服用會造成記憶、學習</a:t>
            </a:r>
            <a:r>
              <a:rPr kumimoji="0" lang="zh-TW" altLang="en-US" sz="3000" kern="0" dirty="0">
                <a:latin typeface="標楷體"/>
                <a:ea typeface="標楷體"/>
              </a:rPr>
              <a:t>及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認知能力減退，免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zh-TW" sz="3000" kern="0" dirty="0">
                <a:latin typeface="標楷體"/>
                <a:ea typeface="標楷體"/>
              </a:rPr>
              <a:t> </a:t>
            </a:r>
            <a:r>
              <a:rPr lang="en-US" altLang="zh-TW" sz="3000" kern="0" dirty="0" smtClean="0">
                <a:latin typeface="標楷體"/>
                <a:ea typeface="標楷體"/>
              </a:rPr>
              <a:t> 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疫力降低，不孕症等疾病</a:t>
            </a:r>
            <a:r>
              <a:rPr kumimoji="0" lang="zh-TW" altLang="en-US" sz="2800" kern="0" dirty="0" smtClean="0">
                <a:latin typeface="標楷體"/>
                <a:ea typeface="標楷體"/>
              </a:rPr>
              <a:t>。</a:t>
            </a:r>
            <a:endParaRPr kumimoji="0" lang="en-US" altLang="zh-TW" sz="2800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322048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7272085" y="5958911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華康中圓體"/>
                <a:cs typeface="華康中圓體"/>
              </a:defRPr>
            </a:lvl9pPr>
          </a:lstStyle>
          <a:p>
            <a:pPr eaLnBrk="1" hangingPunct="1"/>
            <a:r>
              <a:rPr lang="en-US" altLang="zh-TW" b="1" dirty="0">
                <a:latin typeface="Times New Roman" pitchFamily="18" charset="0"/>
                <a:ea typeface="標楷體" pitchFamily="65" charset="-120"/>
              </a:rPr>
              <a:t>99.10.16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</a:rPr>
              <a:t>自由時報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66" y="2142561"/>
            <a:ext cx="922496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9750" y="1498600"/>
            <a:ext cx="820896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zh-TW" altLang="en-US" sz="36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類大麻活性物質</a:t>
            </a:r>
            <a:endParaRPr kumimoji="0" lang="en-US" altLang="zh-TW" sz="3600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1677012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5219700"/>
            <a:ext cx="5410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750" y="1498600"/>
            <a:ext cx="820896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搖頭丸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濫用方式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kern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>
                <a:latin typeface="標楷體" pitchFamily="65" charset="-120"/>
                <a:ea typeface="標楷體" pitchFamily="65" charset="-120"/>
              </a:rPr>
              <a:t>常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以各種不同顏色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、圖案的錠劑、膠囊或粉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末出現，難以外觀辨識，多以口服方式使用</a:t>
            </a:r>
            <a:r>
              <a:rPr kumimoji="0" lang="zh-TW" altLang="en-US" sz="3000" kern="0" dirty="0">
                <a:latin typeface="標楷體"/>
                <a:ea typeface="標楷體"/>
              </a:rPr>
              <a:t>。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特性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危害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>
                <a:latin typeface="標楷體" pitchFamily="65" charset="-120"/>
                <a:ea typeface="標楷體" pitchFamily="65" charset="-120"/>
              </a:rPr>
              <a:t>口服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後會有愉悅</a:t>
            </a:r>
            <a:r>
              <a:rPr kumimoji="0" lang="zh-TW" altLang="en-US" sz="3000" kern="0" dirty="0">
                <a:latin typeface="標楷體"/>
                <a:ea typeface="標楷體"/>
              </a:rPr>
              <a:t>、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多話</a:t>
            </a:r>
            <a:r>
              <a:rPr kumimoji="0" lang="zh-TW" altLang="en-US" sz="3000" kern="0" dirty="0">
                <a:latin typeface="標楷體"/>
                <a:ea typeface="標楷體"/>
              </a:rPr>
              <a:t>、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情緒及活動力亢進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 現象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，副作用包括失眠、妄想、噁心嘔吐、視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力模糊等。急性中毒會引起體溫過高、脫水</a:t>
            </a:r>
            <a:r>
              <a:rPr kumimoji="0" lang="zh-TW" altLang="en-US" sz="3000" kern="0" dirty="0">
                <a:latin typeface="標楷體"/>
                <a:ea typeface="標楷體"/>
              </a:rPr>
              <a:t>、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</a:t>
            </a:r>
            <a:r>
              <a:rPr kumimoji="0" lang="zh-TW" altLang="en-US" sz="3000" kern="0" dirty="0">
                <a:latin typeface="標楷體"/>
                <a:ea typeface="標楷體"/>
              </a:rPr>
              <a:t>心律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不整、急性腎衰竭，嚴重者可能死亡</a:t>
            </a:r>
            <a:r>
              <a:rPr kumimoji="0" lang="zh-TW" altLang="en-US" sz="3000" kern="0" dirty="0">
                <a:latin typeface="標楷體"/>
                <a:ea typeface="標楷體"/>
              </a:rPr>
              <a:t>。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3199207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750" y="1628800"/>
            <a:ext cx="8208963" cy="4395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愷他命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濫用方式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kern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>
                <a:latin typeface="標楷體" pitchFamily="65" charset="-120"/>
                <a:ea typeface="標楷體" pitchFamily="65" charset="-120"/>
              </a:rPr>
              <a:t>常以鼻吸的方式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使用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，俗稱</a:t>
            </a:r>
            <a:r>
              <a:rPr kumimoji="0" lang="en-US" altLang="zh-TW" sz="3000" kern="0" dirty="0" smtClean="0">
                <a:latin typeface="標楷體"/>
                <a:ea typeface="標楷體"/>
              </a:rPr>
              <a:t>「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拉</a:t>
            </a:r>
            <a:r>
              <a:rPr kumimoji="0" lang="en-US" altLang="zh-TW" sz="3000" kern="0" dirty="0" smtClean="0">
                <a:latin typeface="標楷體"/>
                <a:ea typeface="標楷體"/>
              </a:rPr>
              <a:t>K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」。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特性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危害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>
                <a:latin typeface="標楷體" pitchFamily="65" charset="-120"/>
                <a:ea typeface="標楷體" pitchFamily="65" charset="-120"/>
              </a:rPr>
              <a:t>使人產生身體與精神分離的解離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感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、幻覺、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胡言亂語、心跳快速等。長期使用造成頻尿、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血尿、膀胱萎縮、膀胱炎、腎水腫等泌尿道損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傷，嚴重時要靠洗腎維生</a:t>
            </a:r>
            <a:r>
              <a:rPr kumimoji="0" lang="zh-TW" altLang="en-US" sz="3000" kern="0" dirty="0">
                <a:latin typeface="標楷體"/>
                <a:ea typeface="標楷體"/>
              </a:rPr>
              <a:t>。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13325"/>
            <a:ext cx="514826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3517370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750" y="1628800"/>
            <a:ext cx="8208963" cy="4395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愷他命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  <p:pic>
        <p:nvPicPr>
          <p:cNvPr id="2" name="IMG_15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11760" y="2339371"/>
            <a:ext cx="5112568" cy="383442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68144" y="634067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:YouTube</a:t>
            </a:r>
            <a:r>
              <a:rPr lang="zh-TW" altLang="en-US" dirty="0" smtClean="0"/>
              <a:t>網站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1093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 descr="375240_403215756422049_1645262289_n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51"/>
            <a:ext cx="9193436" cy="64025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725" y="6411913"/>
            <a:ext cx="2584450" cy="3048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14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行政院衛生署.國範文教基金會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37639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IC07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628775"/>
            <a:ext cx="5275262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767138" y="5392738"/>
            <a:ext cx="5246687" cy="13239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醫師指出吸食大量愷他命，恐會出現中毒、急性精神病等病症，甚至還會併發心律不整或呼吸衰竭，嚴重的話恐導致死亡，呼籲青少年不要拿自己的身體開玩笑。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794547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化對角線角落矩形 17"/>
          <p:cNvSpPr/>
          <p:nvPr/>
        </p:nvSpPr>
        <p:spPr>
          <a:xfrm>
            <a:off x="738023" y="4937560"/>
            <a:ext cx="6790131" cy="1728976"/>
          </a:xfrm>
          <a:prstGeom prst="round2Diag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1700" dirty="0">
              <a:solidFill>
                <a:srgbClr val="000000"/>
              </a:solidFill>
              <a:latin typeface="華康POP1體W5" pitchFamily="49" charset="-120"/>
              <a:ea typeface="標楷體" pitchFamily="65" charset="-120"/>
            </a:endParaRP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1700" dirty="0">
              <a:solidFill>
                <a:srgbClr val="000000"/>
              </a:solidFill>
              <a:latin typeface="華康POP1體W5" pitchFamily="49" charset="-120"/>
              <a:ea typeface="標楷體" pitchFamily="65" charset="-120"/>
            </a:endParaRP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比照一般健保用藥，藥品</a:t>
            </a:r>
            <a:r>
              <a:rPr lang="zh-TW" altLang="en-US" sz="2400" dirty="0">
                <a:solidFill>
                  <a:srgbClr val="000000"/>
                </a:solidFill>
                <a:ea typeface="標楷體" pitchFamily="65" charset="-120"/>
              </a:rPr>
              <a:t>部分負擔費用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最高支付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元</a:t>
            </a:r>
            <a:endParaRPr lang="zh-TW" altLang="en-US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136056" lvl="1" indent="-136056" defTabSz="740752">
              <a:lnSpc>
                <a:spcPct val="120000"/>
              </a:lnSpc>
              <a:spcAft>
                <a:spcPct val="1500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醫療資源缺乏地區減免</a:t>
            </a:r>
            <a:r>
              <a:rPr lang="en-US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20%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；低收入戶、山地暨離島區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免收藥品部分負擔。</a:t>
            </a:r>
            <a:endParaRPr lang="zh-TW" altLang="en-US" i="0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圓角化對角線角落矩形 16"/>
          <p:cNvSpPr/>
          <p:nvPr/>
        </p:nvSpPr>
        <p:spPr>
          <a:xfrm>
            <a:off x="811175" y="1913865"/>
            <a:ext cx="6716979" cy="1000393"/>
          </a:xfrm>
          <a:prstGeom prst="round2Diag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25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altLang="zh-TW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目前有</a:t>
            </a:r>
            <a:r>
              <a:rPr lang="en-US" altLang="zh-TW" sz="25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318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家醫療院所</a:t>
            </a:r>
            <a:r>
              <a:rPr lang="en-US" altLang="zh-TW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5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200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家社區藥局可以提供戒菸諮詢衛教服務。</a:t>
            </a:r>
            <a:endParaRPr lang="zh-TW" altLang="en-US" i="0" dirty="0">
              <a:solidFill>
                <a:srgbClr val="FFFFFF"/>
              </a:solidFill>
            </a:endParaRPr>
          </a:p>
        </p:txBody>
      </p:sp>
      <p:sp>
        <p:nvSpPr>
          <p:cNvPr id="205827" name="標題 1"/>
          <p:cNvSpPr>
            <a:spLocks noGrp="1"/>
          </p:cNvSpPr>
          <p:nvPr>
            <p:ph type="title" idx="4294967295"/>
          </p:nvPr>
        </p:nvSpPr>
        <p:spPr>
          <a:xfrm>
            <a:off x="972109" y="130205"/>
            <a:ext cx="7311949" cy="114192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zh-TW" altLang="en-US" sz="6400">
                <a:solidFill>
                  <a:srgbClr val="0000FF"/>
                </a:solidFill>
                <a:latin typeface="標楷體" pitchFamily="65" charset="-120"/>
              </a:rPr>
              <a:t>二代戒菸治療服務</a:t>
            </a:r>
            <a:r>
              <a:rPr lang="en-US" altLang="zh-TW" sz="6400">
                <a:solidFill>
                  <a:srgbClr val="0000FF"/>
                </a:solidFill>
                <a:latin typeface="標楷體" pitchFamily="65" charset="-120"/>
              </a:rPr>
              <a:t>-2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811175" y="3137819"/>
            <a:ext cx="6716979" cy="1571356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endParaRPr lang="en-US" altLang="zh-TW" sz="1700" dirty="0">
              <a:solidFill>
                <a:srgbClr val="000000"/>
              </a:solidFill>
              <a:latin typeface="華康POP1體W5" pitchFamily="49" charset="-120"/>
              <a:ea typeface="華康POP1體W5" pitchFamily="49" charset="-120"/>
            </a:endParaRP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altLang="zh-TW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7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免費戒菸諮詢專線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－</a:t>
            </a:r>
            <a:r>
              <a:rPr lang="en-US" altLang="zh-TW" sz="4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0800-636363</a:t>
            </a: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altLang="zh-TW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提供國、台、英等語言戒菸諮詢服務。</a:t>
            </a:r>
          </a:p>
          <a:p>
            <a:pPr marL="136056" lvl="1" indent="-136056" defTabSz="740752">
              <a:lnSpc>
                <a:spcPct val="90000"/>
              </a:lnSpc>
              <a:spcAft>
                <a:spcPct val="15000"/>
              </a:spcAft>
              <a:defRPr/>
            </a:pP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每週一～週六上午</a:t>
            </a:r>
            <a:r>
              <a:rPr lang="en-US" altLang="zh-TW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時～晚上</a:t>
            </a:r>
            <a:r>
              <a:rPr lang="en-US" altLang="zh-TW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2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時。</a:t>
            </a:r>
            <a:endParaRPr lang="zh-TW" altLang="en-US" i="0" dirty="0">
              <a:solidFill>
                <a:srgbClr val="FFFFFF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811175" y="2922300"/>
            <a:ext cx="642112" cy="64173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更</a:t>
            </a:r>
          </a:p>
        </p:txBody>
      </p:sp>
      <p:sp>
        <p:nvSpPr>
          <p:cNvPr id="11" name="橢圓 10"/>
          <p:cNvSpPr/>
          <p:nvPr/>
        </p:nvSpPr>
        <p:spPr>
          <a:xfrm>
            <a:off x="1386638" y="2922300"/>
            <a:ext cx="643738" cy="6417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便</a:t>
            </a:r>
          </a:p>
        </p:txBody>
      </p:sp>
      <p:sp>
        <p:nvSpPr>
          <p:cNvPr id="12" name="橢圓 11"/>
          <p:cNvSpPr/>
          <p:nvPr/>
        </p:nvSpPr>
        <p:spPr>
          <a:xfrm>
            <a:off x="1963725" y="2922300"/>
            <a:ext cx="642113" cy="641731"/>
          </a:xfrm>
          <a:prstGeom prst="ellipse">
            <a:avLst/>
          </a:prstGeom>
          <a:solidFill>
            <a:srgbClr val="B58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利</a:t>
            </a:r>
          </a:p>
        </p:txBody>
      </p:sp>
      <p:sp>
        <p:nvSpPr>
          <p:cNvPr id="8" name="橢圓 7"/>
          <p:cNvSpPr/>
          <p:nvPr/>
        </p:nvSpPr>
        <p:spPr>
          <a:xfrm>
            <a:off x="772161" y="1569677"/>
            <a:ext cx="643738" cy="6433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更</a:t>
            </a:r>
          </a:p>
        </p:txBody>
      </p:sp>
      <p:sp>
        <p:nvSpPr>
          <p:cNvPr id="7" name="橢圓 6"/>
          <p:cNvSpPr/>
          <p:nvPr/>
        </p:nvSpPr>
        <p:spPr>
          <a:xfrm>
            <a:off x="1344372" y="1569677"/>
            <a:ext cx="643738" cy="6433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貼</a:t>
            </a:r>
          </a:p>
        </p:txBody>
      </p:sp>
      <p:sp>
        <p:nvSpPr>
          <p:cNvPr id="9" name="橢圓 8"/>
          <p:cNvSpPr/>
          <p:nvPr/>
        </p:nvSpPr>
        <p:spPr>
          <a:xfrm>
            <a:off x="1916583" y="1569677"/>
            <a:ext cx="642112" cy="643340"/>
          </a:xfrm>
          <a:prstGeom prst="ellipse">
            <a:avLst/>
          </a:prstGeom>
          <a:solidFill>
            <a:srgbClr val="DF6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心</a:t>
            </a:r>
          </a:p>
        </p:txBody>
      </p:sp>
      <p:sp>
        <p:nvSpPr>
          <p:cNvPr id="13" name="橢圓 12"/>
          <p:cNvSpPr/>
          <p:nvPr/>
        </p:nvSpPr>
        <p:spPr>
          <a:xfrm>
            <a:off x="811175" y="4722041"/>
            <a:ext cx="642112" cy="643340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更</a:t>
            </a:r>
          </a:p>
        </p:txBody>
      </p:sp>
      <p:sp>
        <p:nvSpPr>
          <p:cNvPr id="14" name="橢圓 13"/>
          <p:cNvSpPr/>
          <p:nvPr/>
        </p:nvSpPr>
        <p:spPr>
          <a:xfrm>
            <a:off x="1458164" y="4722041"/>
            <a:ext cx="643738" cy="643340"/>
          </a:xfrm>
          <a:prstGeom prst="ellipse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輕</a:t>
            </a:r>
          </a:p>
        </p:txBody>
      </p:sp>
      <p:sp>
        <p:nvSpPr>
          <p:cNvPr id="15" name="橢圓 14"/>
          <p:cNvSpPr/>
          <p:nvPr/>
        </p:nvSpPr>
        <p:spPr>
          <a:xfrm>
            <a:off x="2035252" y="4722041"/>
            <a:ext cx="642113" cy="6433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6" tIns="54422" rIns="108846" bIns="54422" anchor="ctr"/>
          <a:lstStyle/>
          <a:p>
            <a:pPr>
              <a:defRPr/>
            </a:pPr>
            <a:r>
              <a:rPr lang="zh-TW" altLang="en-US" sz="3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鬆</a:t>
            </a:r>
          </a:p>
        </p:txBody>
      </p:sp>
    </p:spTree>
    <p:extLst>
      <p:ext uri="{BB962C8B-B14F-4D97-AF65-F5344CB8AC3E}">
        <p14:creationId xmlns:p14="http://schemas.microsoft.com/office/powerpoint/2010/main" val="72972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750" y="1498600"/>
            <a:ext cx="820896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kumimoji="0" lang="en-US" altLang="zh-TW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FM2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/>
                <a:ea typeface="標楷體"/>
              </a:rPr>
              <a:t>、一粒眠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濫用方式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kern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kern="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>
                <a:latin typeface="標楷體"/>
                <a:ea typeface="標楷體"/>
              </a:rPr>
              <a:t>口服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特性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濫用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危害</a:t>
            </a:r>
            <a:endParaRPr kumimoji="0" lang="en-US" altLang="zh-TW" b="1" kern="0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b="1" kern="0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000" kern="0" dirty="0">
                <a:latin typeface="標楷體" pitchFamily="65" charset="-120"/>
                <a:ea typeface="標楷體" pitchFamily="65" charset="-120"/>
              </a:rPr>
              <a:t>屬苯</a:t>
            </a:r>
            <a:r>
              <a:rPr kumimoji="0" lang="zh-TW" altLang="en-US" sz="3000" kern="0" dirty="0" smtClean="0">
                <a:latin typeface="標楷體" pitchFamily="65" charset="-120"/>
                <a:ea typeface="標楷體" pitchFamily="65" charset="-120"/>
              </a:rPr>
              <a:t>二氮平類安眠鎮靜劑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，臨床用於治療焦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慮、失眠等，近來被搖頭拉</a:t>
            </a:r>
            <a:r>
              <a:rPr kumimoji="0" lang="en-US" altLang="zh-TW" sz="3000" kern="0" dirty="0" smtClean="0">
                <a:latin typeface="標楷體"/>
                <a:ea typeface="標楷體"/>
              </a:rPr>
              <a:t>K</a:t>
            </a:r>
            <a:r>
              <a:rPr kumimoji="0" lang="zh-TW" altLang="en-US" sz="3000" kern="0" dirty="0">
                <a:latin typeface="標楷體"/>
                <a:ea typeface="標楷體"/>
              </a:rPr>
              <a:t>族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用於抵癮，以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減緩興奮情緒，產生飄飄然之感，長期使用會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產生耐藥性及依賴性，突然停藥導致頭痛、意</a:t>
            </a:r>
            <a:endParaRPr kumimoji="0" lang="en-US" altLang="zh-TW" sz="30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kumimoji="0" lang="zh-TW" altLang="en-US" sz="3000" kern="0" dirty="0">
                <a:latin typeface="標楷體"/>
                <a:ea typeface="標楷體"/>
              </a:rPr>
              <a:t> </a:t>
            </a:r>
            <a:r>
              <a:rPr kumimoji="0" lang="zh-TW" altLang="en-US" sz="3000" kern="0" dirty="0" smtClean="0">
                <a:latin typeface="標楷體"/>
                <a:ea typeface="標楷體"/>
              </a:rPr>
              <a:t> 識混亂等，與酒精或其他抑制劑併用危害更大</a:t>
            </a:r>
            <a:endParaRPr kumimoji="0" lang="en-US" altLang="zh-TW" sz="3000" kern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434013"/>
            <a:ext cx="5472112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1393650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8675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打擊不法</a:t>
            </a:r>
          </a:p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毒品的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製造、販賣、非法使人施用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引誘人施用、轉讓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均觸犯法律且刑責相當嚴重</a:t>
            </a:r>
          </a:p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身上被查獲有藥丸，雖然尿液檢驗未發現，仍可能會因為「持有」或「意圖販賣持有」而判刑</a:t>
            </a:r>
          </a:p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使用毒品者自動向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合格醫療機構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請求專業治療，可減免其法律責任。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2135484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  <p:sp>
        <p:nvSpPr>
          <p:cNvPr id="7" name="內容版面配置區 8"/>
          <p:cNvSpPr txBox="1">
            <a:spLocks/>
          </p:cNvSpPr>
          <p:nvPr/>
        </p:nvSpPr>
        <p:spPr>
          <a:xfrm>
            <a:off x="457200" y="144145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急診醫師涉毒 面臨吊照 </a:t>
            </a:r>
          </a:p>
          <a:p>
            <a:pPr>
              <a:lnSpc>
                <a:spcPts val="3400"/>
              </a:lnSpc>
              <a:buFontTx/>
              <a:buNone/>
            </a:pPr>
            <a:r>
              <a:rPr lang="zh-TW" altLang="en-US" sz="2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急診部主治醫師尿液檢驗報告，呈陽性反應，確認吸毒，依據「毒品危害防制條例」規定，持有並施用二級毒品搖頭丸，除勒戒觀察，還將面臨三年以下有期徒刑；醫師法第五條規定，如果曾犯「毒品危害防制條例」或「肅清煙毒條例或麻醉藥品管理條例」，經判刑確定，就必須撤銷或廢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120"/>
              </a:lnSpc>
              <a:buFontTx/>
              <a:buNone/>
            </a:pP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止其醫師證書，不得再擔任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120"/>
              </a:lnSpc>
              <a:buFontTx/>
              <a:buNone/>
            </a:pP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醫師。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120"/>
              </a:lnSpc>
              <a:buFontTx/>
              <a:buNone/>
            </a:pP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  (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自由時報 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  <a:buFontTx/>
              <a:buNone/>
            </a:pPr>
            <a:endParaRPr lang="zh-TW" altLang="en-US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endParaRPr lang="zh-TW" altLang="en-US" sz="2600" dirty="0" smtClean="0">
              <a:solidFill>
                <a:srgbClr val="333399"/>
              </a:solidFill>
              <a:ea typeface="新細明體" pitchFamily="18" charset="-120"/>
            </a:endParaRPr>
          </a:p>
        </p:txBody>
      </p:sp>
      <p:pic>
        <p:nvPicPr>
          <p:cNvPr id="8" name="Picture 2" descr="台大名醫馬惠明 持搖頭丸法辦!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77431"/>
            <a:ext cx="3590487" cy="258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969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防範毒品危害</a:t>
            </a:r>
          </a:p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毒品對個人健康與危害至巨如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神經損傷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膀胱萎縮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性功能障礙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呼吸抑制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心血管毒害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愛滋病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或其他傳染病風險等</a:t>
            </a:r>
          </a:p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混用產生的交互作用</a:t>
            </a:r>
          </a:p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常見的因用毒演生出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來的犯罪如搶劫、自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傷、傷人等。 </a:t>
            </a:r>
          </a:p>
        </p:txBody>
      </p:sp>
      <p:pic>
        <p:nvPicPr>
          <p:cNvPr id="5" name="Picture 6" descr="https://encrypted-tbn0.gstatic.com/images?q=tbn:ANd9GcRhWA6yaZv9ZsuHTv1Rsnd0-3xb0zc9M8r8Tic8br-7DS6mnPA8P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78250"/>
            <a:ext cx="4319588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652425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878"/>
              </p:ext>
            </p:extLst>
          </p:nvPr>
        </p:nvGraphicFramePr>
        <p:xfrm>
          <a:off x="679450" y="1817688"/>
          <a:ext cx="4498975" cy="548640"/>
        </p:xfrm>
        <a:graphic>
          <a:graphicData uri="http://schemas.openxmlformats.org/drawingml/2006/table">
            <a:tbl>
              <a:tblPr/>
              <a:tblGrid>
                <a:gridCol w="4498975"/>
              </a:tblGrid>
              <a:tr h="487362">
                <a:tc>
                  <a:txBody>
                    <a:bodyPr/>
                    <a:lstStyle/>
                    <a:p>
                      <a:r>
                        <a:rPr lang="zh-TW" altLang="en-US" sz="3600" b="1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毒品混搭 吃下恐要命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1" descr="http://udn.com/2010/images/lined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dn.com/NEWS/MEDIA/7731369-3015145.jpg?sn=1362177968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1" y="2770389"/>
            <a:ext cx="2838449" cy="378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5"/>
          <p:cNvSpPr>
            <a:spLocks noChangeArrowheads="1"/>
          </p:cNvSpPr>
          <p:nvPr/>
        </p:nvSpPr>
        <p:spPr bwMode="auto">
          <a:xfrm>
            <a:off x="619124" y="2486025"/>
            <a:ext cx="488897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刑事局在中壢某大學旁破獲製毒工廠，毒品的組合愈來愈奇怪，嫌犯灌製的神仙水，以二合一、三合一方式集合多種毒品，光是「浴鹽」的副作用就很可怕，還加上其他</a:t>
            </a:r>
            <a:r>
              <a:rPr kumimoji="0" lang="en-US" altLang="zh-TW" sz="2800" b="1" dirty="0"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sz="2800" b="1" dirty="0"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級毒品，有如毒物大雜燴，吃下可能會要</a:t>
            </a:r>
            <a:r>
              <a:rPr kumimoji="0" lang="zh-TW" altLang="en-US" sz="2800" b="1" dirty="0" smtClean="0">
                <a:latin typeface="標楷體" pitchFamily="65" charset="-120"/>
                <a:ea typeface="標楷體" pitchFamily="65" charset="-120"/>
              </a:rPr>
              <a:t>人命。</a:t>
            </a:r>
            <a:endParaRPr kumimoji="0"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kumimoji="0" lang="en-US" altLang="zh-TW" sz="2800" dirty="0" smtClean="0">
                <a:latin typeface="標楷體"/>
                <a:ea typeface="標楷體"/>
              </a:rPr>
              <a:t>《</a:t>
            </a:r>
            <a:r>
              <a:rPr kumimoji="0" lang="zh-TW" altLang="en-US" sz="2800" dirty="0" smtClean="0">
                <a:latin typeface="標楷體" pitchFamily="65" charset="-120"/>
                <a:ea typeface="標楷體" pitchFamily="65" charset="-120"/>
              </a:rPr>
              <a:t>聯合晚報</a:t>
            </a:r>
            <a:r>
              <a:rPr kumimoji="0" lang="en-US" altLang="zh-TW" sz="2800" dirty="0" smtClean="0">
                <a:latin typeface="標楷體" pitchFamily="65" charset="-120"/>
                <a:ea typeface="標楷體" pitchFamily="65" charset="-120"/>
              </a:rPr>
              <a:t> 2013.03.02</a:t>
            </a:r>
            <a:r>
              <a:rPr kumimoji="0" lang="en-US" altLang="zh-TW" sz="2800" dirty="0" smtClean="0">
                <a:latin typeface="標楷體"/>
                <a:ea typeface="標楷體"/>
              </a:rPr>
              <a:t>》</a:t>
            </a: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行動三.知毒反毒</a:t>
            </a:r>
          </a:p>
        </p:txBody>
      </p:sp>
    </p:spTree>
    <p:extLst>
      <p:ext uri="{BB962C8B-B14F-4D97-AF65-F5344CB8AC3E}">
        <p14:creationId xmlns:p14="http://schemas.microsoft.com/office/powerpoint/2010/main" val="1095543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3597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積極轉介</a:t>
            </a:r>
            <a:endParaRPr lang="zh-TW" altLang="en-US" sz="3600" b="1" dirty="0" smtClean="0">
              <a:solidFill>
                <a:srgbClr val="333399"/>
              </a:solidFill>
              <a:latin typeface="Calibri" pitchFamily="34" charset="0"/>
              <a:ea typeface="新細明體" pitchFamily="18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除了自己避免毒害外，也應適時伸出友誼之手關懷協助周遭親友，避免他們為毒所害。 </a:t>
            </a:r>
            <a:endParaRPr lang="zh-TW" altLang="en-US" sz="3200" dirty="0" smtClean="0">
              <a:latin typeface="Calibri" pitchFamily="34" charset="0"/>
              <a:ea typeface="新細明體" pitchFamily="18" charset="-120"/>
            </a:endParaRPr>
          </a:p>
          <a:p>
            <a:endParaRPr lang="zh-TW" altLang="en-US" dirty="0" smtClean="0">
              <a:solidFill>
                <a:srgbClr val="333399"/>
              </a:solidFill>
              <a:latin typeface="Calibri" pitchFamily="34" charset="0"/>
              <a:ea typeface="新細明體" pitchFamily="18" charset="-120"/>
            </a:endParaRPr>
          </a:p>
          <a:p>
            <a:endParaRPr lang="zh-TW" altLang="en-US" dirty="0" smtClean="0">
              <a:solidFill>
                <a:srgbClr val="333399"/>
              </a:solidFill>
              <a:ea typeface="新細明體" pitchFamily="18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行動四.關懷協助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804248" y="6321499"/>
            <a:ext cx="230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:YouTube</a:t>
            </a:r>
            <a:endParaRPr lang="zh-TW" altLang="en-US" dirty="0"/>
          </a:p>
        </p:txBody>
      </p:sp>
      <p:pic>
        <p:nvPicPr>
          <p:cNvPr id="4" name="IMG_186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4188" y="3426423"/>
            <a:ext cx="4575435" cy="34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9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557338"/>
            <a:ext cx="8229600" cy="27257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6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發現吸毒者的徵兆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991076389"/>
              </p:ext>
            </p:extLst>
          </p:nvPr>
        </p:nvGraphicFramePr>
        <p:xfrm>
          <a:off x="971600" y="2276872"/>
          <a:ext cx="7992888" cy="432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行動四.關懷協助</a:t>
            </a:r>
          </a:p>
        </p:txBody>
      </p:sp>
    </p:spTree>
    <p:extLst>
      <p:ext uri="{BB962C8B-B14F-4D97-AF65-F5344CB8AC3E}">
        <p14:creationId xmlns:p14="http://schemas.microsoft.com/office/powerpoint/2010/main" val="2077198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43108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提供專業協助與轉介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毒癮再犯的原因很多</a:t>
            </a:r>
            <a:r>
              <a:rPr lang="zh-TW" altLang="en-US" sz="2800" dirty="0" smtClean="0">
                <a:latin typeface="標楷體"/>
                <a:ea typeface="標楷體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家庭、朋友及社會的支持，是協助吸毒者坦誠面對自我、積極面對現實、脫離毒品困境的最大助力</a:t>
            </a:r>
            <a:r>
              <a:rPr lang="zh-TW" altLang="en-US" sz="2800" dirty="0" smtClean="0">
                <a:latin typeface="標楷體"/>
                <a:ea typeface="標楷體"/>
              </a:rPr>
              <a:t>。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TW" altLang="en-US" sz="2800" dirty="0" smtClean="0">
              <a:latin typeface="標楷體"/>
              <a:ea typeface="標楷體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endParaRPr lang="zh-TW" altLang="en-US" sz="2800" dirty="0" smtClean="0">
              <a:latin typeface="標楷體"/>
              <a:ea typeface="標楷體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TW" altLang="en-US" sz="2800" dirty="0" smtClean="0">
              <a:latin typeface="標楷體"/>
              <a:ea typeface="標楷體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TW" altLang="en-US" sz="2800" dirty="0" smtClean="0">
              <a:latin typeface="標楷體"/>
              <a:ea typeface="標楷體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TW" altLang="en-US" sz="2800" dirty="0" smtClean="0">
              <a:latin typeface="標楷體"/>
              <a:ea typeface="標楷體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TW" altLang="en-US" sz="2800" dirty="0" smtClean="0">
              <a:latin typeface="標楷體"/>
              <a:ea typeface="標楷體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zh-TW" altLang="en-US" b="1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131272955"/>
              </p:ext>
            </p:extLst>
          </p:nvPr>
        </p:nvGraphicFramePr>
        <p:xfrm>
          <a:off x="2699792" y="29249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行動四.關懷協助</a:t>
            </a:r>
          </a:p>
        </p:txBody>
      </p:sp>
    </p:spTree>
    <p:extLst>
      <p:ext uri="{BB962C8B-B14F-4D97-AF65-F5344CB8AC3E}">
        <p14:creationId xmlns:p14="http://schemas.microsoft.com/office/powerpoint/2010/main" val="181763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kumimoji="0" lang="zh-TW" altLang="en-US" sz="3600" b="1" kern="0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提供專業協助與轉介</a:t>
            </a:r>
          </a:p>
          <a:p>
            <a:pPr>
              <a:spcBef>
                <a:spcPct val="0"/>
              </a:spcBef>
              <a:defRPr/>
            </a:pPr>
            <a:r>
              <a:rPr kumimoji="0" lang="zh-TW" altLang="en-US" sz="2800" kern="0" dirty="0" smtClean="0">
                <a:latin typeface="標楷體" pitchFamily="65" charset="-120"/>
                <a:ea typeface="標楷體" pitchFamily="65" charset="-120"/>
              </a:rPr>
              <a:t>轉介或提供專業服務的管道有衛生署相關單位、醫療院所、毒品危害防制中心、戒毒輔導機構（如基督教晨曦會）等</a:t>
            </a:r>
            <a:r>
              <a:rPr kumimoji="0" lang="zh-TW" altLang="en-US" sz="2800" kern="0" dirty="0" smtClean="0">
                <a:latin typeface="標楷體"/>
                <a:ea typeface="標楷體"/>
              </a:rPr>
              <a:t>。</a:t>
            </a:r>
            <a:endParaRPr kumimoji="0" lang="en-US" altLang="zh-TW" sz="2800" kern="0" dirty="0" smtClean="0">
              <a:latin typeface="標楷體"/>
              <a:ea typeface="標楷體"/>
            </a:endParaRPr>
          </a:p>
          <a:p>
            <a:pPr>
              <a:spcBef>
                <a:spcPct val="0"/>
              </a:spcBef>
              <a:defRPr/>
            </a:pPr>
            <a:endParaRPr kumimoji="0" lang="en-US" altLang="zh-TW" sz="2800" kern="0" dirty="0" smtClean="0">
              <a:latin typeface="標楷體"/>
              <a:ea typeface="標楷體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kumimoji="0" lang="zh-TW" altLang="en-US" sz="2800" kern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Picture 4" descr="http://tpa.judicial.gov.tw/archive/980218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033" y="3621749"/>
            <a:ext cx="6346825" cy="22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pa.judicial.gov.tw/archive/980218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033" y="5916163"/>
            <a:ext cx="6346825" cy="6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47625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kumimoji="0" lang="zh-TW" altLang="en-US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行動四.關懷協助</a:t>
            </a:r>
          </a:p>
        </p:txBody>
      </p:sp>
    </p:spTree>
    <p:extLst>
      <p:ext uri="{BB962C8B-B14F-4D97-AF65-F5344CB8AC3E}">
        <p14:creationId xmlns:p14="http://schemas.microsoft.com/office/powerpoint/2010/main" val="3235714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4"/>
          <p:cNvSpPr txBox="1">
            <a:spLocks noChangeArrowheads="1"/>
          </p:cNvSpPr>
          <p:nvPr/>
        </p:nvSpPr>
        <p:spPr bwMode="auto">
          <a:xfrm>
            <a:off x="1115616" y="332656"/>
            <a:ext cx="6724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勇於拒毒 保護自己</a:t>
            </a:r>
          </a:p>
        </p:txBody>
      </p:sp>
      <p:pic>
        <p:nvPicPr>
          <p:cNvPr id="3" name="Picture 2" descr="C:\Users\Pei Pei Huang\Desktop\勇於拒~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0270" y="1713312"/>
            <a:ext cx="7173813" cy="44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副標題 1"/>
          <p:cNvSpPr txBox="1">
            <a:spLocks/>
          </p:cNvSpPr>
          <p:nvPr/>
        </p:nvSpPr>
        <p:spPr>
          <a:xfrm>
            <a:off x="1100270" y="6165304"/>
            <a:ext cx="7360162" cy="6926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>
                <a:solidFill>
                  <a:srgbClr val="080808"/>
                </a:solidFill>
                <a:latin typeface="Arial" pitchFamily="34" charset="0"/>
                <a:ea typeface="標楷體" pitchFamily="65" charset="-120"/>
              </a:rPr>
              <a:t>衛生福利部食品藥物管理</a:t>
            </a:r>
            <a:r>
              <a:rPr lang="zh-TW" altLang="en-US" b="1" dirty="0" smtClean="0">
                <a:solidFill>
                  <a:srgbClr val="080808"/>
                </a:solidFill>
                <a:latin typeface="Arial" pitchFamily="34" charset="0"/>
                <a:ea typeface="標楷體" pitchFamily="65" charset="-120"/>
              </a:rPr>
              <a:t>署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財團法人國範文教基金會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547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heme/theme1.xml><?xml version="1.0" encoding="utf-8"?>
<a:theme xmlns:a="http://schemas.openxmlformats.org/drawingml/2006/main" name="TS1016745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S1016745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0675CFA-5D0F-486A-8429-AA6DD20EFC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TS101674556</Template>
  <TotalTime>0</TotalTime>
  <Words>4400</Words>
  <Application>Microsoft Office PowerPoint</Application>
  <PresentationFormat>如螢幕大小 (4:3)</PresentationFormat>
  <Paragraphs>693</Paragraphs>
  <Slides>109</Slides>
  <Notes>19</Notes>
  <HiddenSlides>0</HiddenSlides>
  <MMClips>2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109</vt:i4>
      </vt:variant>
    </vt:vector>
  </HeadingPairs>
  <TitlesOfParts>
    <vt:vector size="112" baseType="lpstr">
      <vt:lpstr>TS101674556</vt:lpstr>
      <vt:lpstr>1_TS101674556</vt:lpstr>
      <vt:lpstr>自訂設計</vt:lpstr>
      <vt:lpstr>PowerPoint 簡報</vt:lpstr>
      <vt:lpstr>PowerPoint 簡報</vt:lpstr>
      <vt:lpstr>PowerPoint 簡報</vt:lpstr>
      <vt:lpstr>PowerPoint 簡報</vt:lpstr>
      <vt:lpstr>二代戒菸</vt:lpstr>
      <vt:lpstr>PowerPoint 簡報</vt:lpstr>
      <vt:lpstr>二代戒菸治療服務-1</vt:lpstr>
      <vt:lpstr>尼古丁成癮量表</vt:lpstr>
      <vt:lpstr>二代戒菸治療服務-2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失眠</vt:lpstr>
      <vt:lpstr>失眠了怎麼辦?</vt:lpstr>
      <vt:lpstr>PowerPoint 簡報</vt:lpstr>
      <vt:lpstr>正確使用鎮靜安眠藥五大核心能力</vt:lpstr>
      <vt:lpstr>能力一   做身體的主人</vt:lpstr>
      <vt:lpstr>失眠的原因</vt:lpstr>
      <vt:lpstr>失眠的原因-行為因素</vt:lpstr>
      <vt:lpstr>能力一  做身體的主人-1</vt:lpstr>
      <vt:lpstr>能力一  做身體的主人-2</vt:lpstr>
      <vt:lpstr>能力一  做身體的主人-3</vt:lpstr>
      <vt:lpstr>能力一   做身體的主人</vt:lpstr>
      <vt:lpstr>能力一  做身體的主人-4</vt:lpstr>
      <vt:lpstr>迷思ㄧ  飲酒幫助入睡?</vt:lpstr>
      <vt:lpstr>迷思二  該不該睡午覺?</vt:lpstr>
      <vt:lpstr>正確使用鎮靜安眠藥五大核心能力</vt:lpstr>
      <vt:lpstr>失眠多久要看醫師?</vt:lpstr>
      <vt:lpstr>能力二  清楚表達自己的身體狀況 </vt:lpstr>
      <vt:lpstr>能力二 清楚表達自己的身體狀況-1</vt:lpstr>
      <vt:lpstr>能力二 清楚表達自己的身體狀況-2</vt:lpstr>
      <vt:lpstr>能力二 清楚表達自己的身體狀況-3</vt:lpstr>
      <vt:lpstr>正確使用鎮靜安眠藥五大核心能力</vt:lpstr>
      <vt:lpstr>能力三  看清楚藥品標示</vt:lpstr>
      <vt:lpstr>你看得懂藥袋標示嗎?</vt:lpstr>
      <vt:lpstr>領管制藥時請出示健保卡&amp;簽名</vt:lpstr>
      <vt:lpstr>正確使用鎮靜安眠藥五大核心能力</vt:lpstr>
      <vt:lpstr>能力四  清楚用藥方法、時間 </vt:lpstr>
      <vt:lpstr>安眠藥之分類</vt:lpstr>
      <vt:lpstr>安眠藥適用對象</vt:lpstr>
      <vt:lpstr>能力四  清楚用藥方法、時間-1</vt:lpstr>
      <vt:lpstr>能力四  清楚用藥方法、時間-2</vt:lpstr>
      <vt:lpstr>能力四  清楚用藥方法、時間-3</vt:lpstr>
      <vt:lpstr>PowerPoint 簡報</vt:lpstr>
      <vt:lpstr>能力四  清楚用藥方法、時間-5</vt:lpstr>
      <vt:lpstr>PowerPoint 簡報</vt:lpstr>
      <vt:lpstr>迷思三 以酒配安眠藥效果好?</vt:lpstr>
      <vt:lpstr>迷思四 安眠藥+助眠保健食品=?</vt:lpstr>
      <vt:lpstr>迷思五 需要時服用?</vt:lpstr>
      <vt:lpstr>正確使用鎮靜安眠藥五大核心能力</vt:lpstr>
      <vt:lpstr>能力五  與醫師、藥師作朋友</vt:lpstr>
      <vt:lpstr>參考資料</vt:lpstr>
      <vt:lpstr>感謝</vt:lpstr>
      <vt:lpstr>PowerPoint 簡報</vt:lpstr>
      <vt:lpstr>PowerPoint 簡報</vt:lpstr>
      <vt:lpstr>反轉毒害四行動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常見濫用物質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物質成癮的入門物質有?</vt:lpstr>
      <vt:lpstr>造成香菸有成癮性的成分是?</vt:lpstr>
      <vt:lpstr>安非他命常被非法添加在</vt:lpstr>
      <vt:lpstr>喝飲料解K毒的方法?</vt:lpstr>
      <vt:lpstr>目前最常發現的新興毒品是:</vt:lpstr>
      <vt:lpstr> 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2013-06-06T02:22:58Z</dcterms:created>
  <dcterms:modified xsi:type="dcterms:W3CDTF">2016-07-19T16:10:25Z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TC101674556</vt:lpwstr>
  </property>
</Properties>
</file>